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8" r:id="rId1"/>
  </p:sldMasterIdLst>
  <p:notesMasterIdLst>
    <p:notesMasterId r:id="rId90"/>
  </p:notesMasterIdLst>
  <p:sldIdLst>
    <p:sldId id="402" r:id="rId2"/>
    <p:sldId id="259" r:id="rId3"/>
    <p:sldId id="260" r:id="rId4"/>
    <p:sldId id="404" r:id="rId5"/>
    <p:sldId id="269" r:id="rId6"/>
    <p:sldId id="261" r:id="rId7"/>
    <p:sldId id="270" r:id="rId8"/>
    <p:sldId id="284" r:id="rId9"/>
    <p:sldId id="285" r:id="rId10"/>
    <p:sldId id="319" r:id="rId11"/>
    <p:sldId id="437" r:id="rId12"/>
    <p:sldId id="441" r:id="rId13"/>
    <p:sldId id="442" r:id="rId14"/>
    <p:sldId id="443" r:id="rId15"/>
    <p:sldId id="264" r:id="rId16"/>
    <p:sldId id="329" r:id="rId17"/>
    <p:sldId id="406" r:id="rId18"/>
    <p:sldId id="330" r:id="rId19"/>
    <p:sldId id="287" r:id="rId20"/>
    <p:sldId id="320" r:id="rId21"/>
    <p:sldId id="321" r:id="rId22"/>
    <p:sldId id="335" r:id="rId23"/>
    <p:sldId id="306" r:id="rId24"/>
    <p:sldId id="307" r:id="rId25"/>
    <p:sldId id="430" r:id="rId26"/>
    <p:sldId id="445" r:id="rId27"/>
    <p:sldId id="446" r:id="rId28"/>
    <p:sldId id="456" r:id="rId29"/>
    <p:sldId id="463" r:id="rId30"/>
    <p:sldId id="389" r:id="rId31"/>
    <p:sldId id="339" r:id="rId32"/>
    <p:sldId id="322" r:id="rId33"/>
    <p:sldId id="358" r:id="rId34"/>
    <p:sldId id="323" r:id="rId35"/>
    <p:sldId id="324" r:id="rId36"/>
    <p:sldId id="305" r:id="rId37"/>
    <p:sldId id="431" r:id="rId38"/>
    <p:sldId id="447" r:id="rId39"/>
    <p:sldId id="448" r:id="rId40"/>
    <p:sldId id="457" r:id="rId41"/>
    <p:sldId id="465" r:id="rId42"/>
    <p:sldId id="390" r:id="rId43"/>
    <p:sldId id="434" r:id="rId44"/>
    <p:sldId id="435" r:id="rId45"/>
    <p:sldId id="449" r:id="rId46"/>
    <p:sldId id="458" r:id="rId47"/>
    <p:sldId id="433" r:id="rId48"/>
    <p:sldId id="345" r:id="rId49"/>
    <p:sldId id="346" r:id="rId50"/>
    <p:sldId id="432" r:id="rId51"/>
    <p:sldId id="450" r:id="rId52"/>
    <p:sldId id="451" r:id="rId53"/>
    <p:sldId id="459" r:id="rId54"/>
    <p:sldId id="466" r:id="rId55"/>
    <p:sldId id="391" r:id="rId56"/>
    <p:sldId id="349" r:id="rId57"/>
    <p:sldId id="392" r:id="rId58"/>
    <p:sldId id="348" r:id="rId59"/>
    <p:sldId id="286" r:id="rId60"/>
    <p:sldId id="297" r:id="rId61"/>
    <p:sldId id="301" r:id="rId62"/>
    <p:sldId id="303" r:id="rId63"/>
    <p:sldId id="467" r:id="rId64"/>
    <p:sldId id="452" r:id="rId65"/>
    <p:sldId id="468" r:id="rId66"/>
    <p:sldId id="416" r:id="rId67"/>
    <p:sldId id="417" r:id="rId68"/>
    <p:sldId id="418" r:id="rId69"/>
    <p:sldId id="419" r:id="rId70"/>
    <p:sldId id="420" r:id="rId71"/>
    <p:sldId id="421" r:id="rId72"/>
    <p:sldId id="422" r:id="rId73"/>
    <p:sldId id="423" r:id="rId74"/>
    <p:sldId id="436" r:id="rId75"/>
    <p:sldId id="453" r:id="rId76"/>
    <p:sldId id="454" r:id="rId77"/>
    <p:sldId id="455" r:id="rId78"/>
    <p:sldId id="460" r:id="rId79"/>
    <p:sldId id="461" r:id="rId80"/>
    <p:sldId id="470" r:id="rId81"/>
    <p:sldId id="469" r:id="rId82"/>
    <p:sldId id="471" r:id="rId83"/>
    <p:sldId id="472" r:id="rId84"/>
    <p:sldId id="424" r:id="rId85"/>
    <p:sldId id="438" r:id="rId86"/>
    <p:sldId id="439" r:id="rId87"/>
    <p:sldId id="425" r:id="rId88"/>
    <p:sldId id="407" r:id="rId8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2304"/>
    <a:srgbClr val="643A37"/>
    <a:srgbClr val="36201E"/>
    <a:srgbClr val="9A9B6A"/>
    <a:srgbClr val="6F3505"/>
    <a:srgbClr val="3C1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61" autoAdjust="0"/>
    <p:restoredTop sz="94660"/>
  </p:normalViewPr>
  <p:slideViewPr>
    <p:cSldViewPr>
      <p:cViewPr varScale="1">
        <p:scale>
          <a:sx n="69" d="100"/>
          <a:sy n="69" d="100"/>
        </p:scale>
        <p:origin x="43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50062D-F816-45A9-8DC9-1E171FDF4B9F}" type="datetimeFigureOut">
              <a:rPr lang="pl-PL" smtClean="0"/>
              <a:t>2018-11-22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D39135-A140-4056-B3F2-D1B096F5ECB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7414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D39135-A140-4056-B3F2-D1B096F5ECBA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425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04CC-B9BD-4C1C-9F63-8927ECDC14F3}" type="datetimeFigureOut">
              <a:rPr lang="pl-PL" smtClean="0"/>
              <a:t>2018-11-22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034C7-9D3E-4A5F-B60C-A69F9451A6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569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04CC-B9BD-4C1C-9F63-8927ECDC14F3}" type="datetimeFigureOut">
              <a:rPr lang="pl-PL" smtClean="0"/>
              <a:t>2018-11-22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034C7-9D3E-4A5F-B60C-A69F9451A6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607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04CC-B9BD-4C1C-9F63-8927ECDC14F3}" type="datetimeFigureOut">
              <a:rPr lang="pl-PL" smtClean="0"/>
              <a:t>2018-11-22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034C7-9D3E-4A5F-B60C-A69F9451A6F1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296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04CC-B9BD-4C1C-9F63-8927ECDC14F3}" type="datetimeFigureOut">
              <a:rPr lang="pl-PL" smtClean="0"/>
              <a:t>2018-11-22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034C7-9D3E-4A5F-B60C-A69F9451A6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60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04CC-B9BD-4C1C-9F63-8927ECDC14F3}" type="datetimeFigureOut">
              <a:rPr lang="pl-PL" smtClean="0"/>
              <a:t>2018-11-22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034C7-9D3E-4A5F-B60C-A69F9451A6F1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042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04CC-B9BD-4C1C-9F63-8927ECDC14F3}" type="datetimeFigureOut">
              <a:rPr lang="pl-PL" smtClean="0"/>
              <a:t>2018-11-22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034C7-9D3E-4A5F-B60C-A69F9451A6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07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04CC-B9BD-4C1C-9F63-8927ECDC14F3}" type="datetimeFigureOut">
              <a:rPr lang="pl-PL" smtClean="0"/>
              <a:t>2018-11-22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034C7-9D3E-4A5F-B60C-A69F9451A6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353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04CC-B9BD-4C1C-9F63-8927ECDC14F3}" type="datetimeFigureOut">
              <a:rPr lang="pl-PL" smtClean="0"/>
              <a:t>2018-11-22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034C7-9D3E-4A5F-B60C-A69F9451A6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539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04CC-B9BD-4C1C-9F63-8927ECDC14F3}" type="datetimeFigureOut">
              <a:rPr lang="pl-PL" smtClean="0"/>
              <a:t>2018-11-22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034C7-9D3E-4A5F-B60C-A69F9451A6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225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04CC-B9BD-4C1C-9F63-8927ECDC14F3}" type="datetimeFigureOut">
              <a:rPr lang="pl-PL" smtClean="0"/>
              <a:t>2018-11-22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034C7-9D3E-4A5F-B60C-A69F9451A6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702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04CC-B9BD-4C1C-9F63-8927ECDC14F3}" type="datetimeFigureOut">
              <a:rPr lang="pl-PL" smtClean="0"/>
              <a:t>2018-11-22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034C7-9D3E-4A5F-B60C-A69F9451A6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599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04CC-B9BD-4C1C-9F63-8927ECDC14F3}" type="datetimeFigureOut">
              <a:rPr lang="pl-PL" smtClean="0"/>
              <a:t>2018-11-22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034C7-9D3E-4A5F-B60C-A69F9451A6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47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04CC-B9BD-4C1C-9F63-8927ECDC14F3}" type="datetimeFigureOut">
              <a:rPr lang="pl-PL" smtClean="0"/>
              <a:t>2018-11-22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034C7-9D3E-4A5F-B60C-A69F9451A6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074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04CC-B9BD-4C1C-9F63-8927ECDC14F3}" type="datetimeFigureOut">
              <a:rPr lang="pl-PL" smtClean="0"/>
              <a:t>2018-11-22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034C7-9D3E-4A5F-B60C-A69F9451A6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353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04CC-B9BD-4C1C-9F63-8927ECDC14F3}" type="datetimeFigureOut">
              <a:rPr lang="pl-PL" smtClean="0"/>
              <a:t>2018-11-22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034C7-9D3E-4A5F-B60C-A69F9451A6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354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204CC-B9BD-4C1C-9F63-8927ECDC14F3}" type="datetimeFigureOut">
              <a:rPr lang="pl-PL" smtClean="0"/>
              <a:t>2018-11-22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034C7-9D3E-4A5F-B60C-A69F9451A6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639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204CC-B9BD-4C1C-9F63-8927ECDC14F3}" type="datetimeFigureOut">
              <a:rPr lang="pl-PL" smtClean="0"/>
              <a:t>2018-11-22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B2034C7-9D3E-4A5F-B60C-A69F9451A6F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983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4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6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Lidia\Desktop\Obraz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9512"/>
            <a:ext cx="9167813" cy="688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901990" y="3559512"/>
            <a:ext cx="7340022" cy="166968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165100">
              <a:bevelT w="57150" h="25400"/>
              <a:bevelB w="69850" h="88900"/>
            </a:sp3d>
          </a:bodyPr>
          <a:lstStyle/>
          <a:p>
            <a:pPr algn="ctr" fontAlgn="auto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POWIATOWY OŚRODEK DORADZTWA</a:t>
            </a:r>
          </a:p>
          <a:p>
            <a:pPr algn="ctr" fontAlgn="auto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I DOSKONALENIA NAUCZYCIELI</a:t>
            </a:r>
          </a:p>
          <a:p>
            <a:pPr algn="ctr" fontAlgn="auto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W BUSKU-ZDROJU</a:t>
            </a:r>
            <a:endParaRPr lang="pl-PL" sz="3200" b="1" i="1" dirty="0">
              <a:gradFill>
                <a:gsLst>
                  <a:gs pos="0">
                    <a:srgbClr val="643A37"/>
                  </a:gs>
                  <a:gs pos="100000">
                    <a:srgbClr val="9A9B6A"/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chemeClr val="tx1">
                    <a:alpha val="5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90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994607" y="692696"/>
            <a:ext cx="7106625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165100">
              <a:bevelT w="57150" h="25400"/>
              <a:bevelB w="69850" h="889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MIEJSCE ODKRYWANIA TALENTÓW</a:t>
            </a:r>
            <a:endParaRPr lang="pl-PL" sz="3200" b="1" i="1" dirty="0">
              <a:gradFill>
                <a:gsLst>
                  <a:gs pos="0">
                    <a:srgbClr val="643A37"/>
                  </a:gs>
                  <a:gs pos="100000">
                    <a:srgbClr val="9A9B6A"/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chemeClr val="tx1">
                    <a:alpha val="5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Documents and Settings\Kn8\Moje dokumenty\Moje obrazy\PPOBRAZ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14538"/>
            <a:ext cx="2835276" cy="32067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314325" y="2492896"/>
            <a:ext cx="8451850" cy="2309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Dnia 28 lutego </a:t>
            </a:r>
            <a:r>
              <a:rPr lang="pl-PL" sz="24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2011 r.  </a:t>
            </a:r>
            <a:r>
              <a:rPr lang="pl-PL" sz="24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Powiatowy Ośrodek Doradztwa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i Doskonalenia Nauczycieli uzyskał tytuł: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Miejsca Odkrywania Talentów</a:t>
            </a:r>
            <a:r>
              <a:rPr lang="pl-PL" sz="24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który świadczy o tym, iż placówka przyczynia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się do odkrywania, promocji i wspierania uzdolnień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dzieci i młodzieży.</a:t>
            </a:r>
          </a:p>
        </p:txBody>
      </p:sp>
    </p:spTree>
    <p:extLst>
      <p:ext uri="{BB962C8B-B14F-4D97-AF65-F5344CB8AC3E}">
        <p14:creationId xmlns:p14="http://schemas.microsoft.com/office/powerpoint/2010/main" val="57049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957427" y="2616362"/>
            <a:ext cx="7344126" cy="163121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1651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BYLIŚMY REALIZATORAMI </a:t>
            </a:r>
            <a:r>
              <a:rPr lang="pl-PL" sz="28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PROJEKTU </a:t>
            </a:r>
            <a:r>
              <a:rPr lang="pl-PL" sz="28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PT.</a:t>
            </a:r>
            <a:endParaRPr lang="pl-PL" sz="2800" b="1" i="1" dirty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„KOMPETENTNY NAUCZYCIEL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WYZWANIEM XXI WIEKU</a:t>
            </a:r>
            <a:r>
              <a:rPr lang="pl-PL" sz="36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pl-PL" sz="36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01"/>
            <a:ext cx="9171950" cy="11530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1193"/>
            <a:ext cx="9157976" cy="102074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748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899592" y="1908476"/>
            <a:ext cx="741682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Kursy kwalifikacyjne: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b="1" i="1" dirty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Oligofrenopedagogika. </a:t>
            </a:r>
            <a:endParaRPr lang="pl-PL" sz="2000" b="1" i="1" dirty="0" smtClean="0">
              <a:solidFill>
                <a:srgbClr val="643A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b="1" i="1" dirty="0" smtClean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Pedagogika </a:t>
            </a:r>
            <a:r>
              <a:rPr lang="pl-PL" sz="2000" b="1" i="1" dirty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opiekuńcza. </a:t>
            </a:r>
            <a:endParaRPr lang="pl-PL" sz="2000" b="1" i="1" dirty="0" smtClean="0">
              <a:solidFill>
                <a:srgbClr val="643A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b="1" i="1" dirty="0" smtClean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Pedagogika </a:t>
            </a:r>
            <a:r>
              <a:rPr lang="pl-PL" sz="2000" b="1" i="1" dirty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lecznicza. </a:t>
            </a:r>
            <a:endParaRPr lang="pl-PL" sz="2000" b="1" i="1" dirty="0" smtClean="0">
              <a:solidFill>
                <a:srgbClr val="643A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b="1" i="1" dirty="0" smtClean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Terapia </a:t>
            </a:r>
            <a:r>
              <a:rPr lang="pl-PL" sz="2000" b="1" i="1" dirty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pedagogiczna. </a:t>
            </a:r>
            <a:endParaRPr lang="pl-PL" sz="2000" b="1" i="1" dirty="0" smtClean="0">
              <a:solidFill>
                <a:srgbClr val="643A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2000" b="1" i="1" dirty="0" smtClean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Organizacja </a:t>
            </a:r>
            <a:r>
              <a:rPr lang="pl-PL" sz="2000" b="1" i="1" dirty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zarządzanie oświatą. 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319396" y="476672"/>
            <a:ext cx="8639737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1651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W ramach projektu realizowane były nieodpłatne kursy kierowane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pl-PL" sz="24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nauczycieli z terenu woj. świętokrzyskiego</a:t>
            </a:r>
            <a:endParaRPr lang="pl-PL" sz="32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73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319394" y="476672"/>
            <a:ext cx="8639737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1651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W ramach projektu realizowane </a:t>
            </a:r>
            <a:r>
              <a:rPr lang="pl-PL" sz="24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były </a:t>
            </a:r>
            <a:r>
              <a:rPr lang="pl-PL" sz="24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nieodpłatne kursy kierowane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pl-PL" sz="24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nauczycieli z terenu woj. świętokrzyskiego</a:t>
            </a:r>
            <a:endParaRPr lang="pl-PL" sz="32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95536" y="1412776"/>
            <a:ext cx="835292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Kursy doskonalące </a:t>
            </a:r>
            <a:endParaRPr lang="pl-PL" sz="24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l-PL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pakiecie ze szkoleniem komputerowym ICT):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i="1" dirty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Techniki plastyczne w edukacji. </a:t>
            </a:r>
            <a:endParaRPr lang="pl-PL" sz="2000" b="1" i="1" dirty="0" smtClean="0">
              <a:solidFill>
                <a:srgbClr val="643A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i="1" dirty="0" smtClean="0">
                <a:solidFill>
                  <a:srgbClr val="7223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ICT</a:t>
            </a:r>
            <a:r>
              <a:rPr lang="pl-PL" sz="2000" b="1" i="1" dirty="0">
                <a:solidFill>
                  <a:srgbClr val="7223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„Technologie informacyjno-komunikacyjne” </a:t>
            </a:r>
            <a:endParaRPr lang="pl-PL" sz="2000" b="1" i="1" dirty="0" smtClean="0">
              <a:solidFill>
                <a:srgbClr val="7223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i="1" dirty="0" smtClean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 </a:t>
            </a:r>
            <a:r>
              <a:rPr lang="pl-PL" sz="2000" b="1" i="1" dirty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radzić sobie z uczniami przejawiającymi zaburzone zachowania?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i="1" dirty="0" smtClean="0">
                <a:solidFill>
                  <a:srgbClr val="7223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ICT</a:t>
            </a:r>
            <a:r>
              <a:rPr lang="pl-PL" sz="2000" b="1" i="1" dirty="0">
                <a:solidFill>
                  <a:srgbClr val="7223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„Multimedia w dydaktyce” </a:t>
            </a:r>
            <a:endParaRPr lang="pl-PL" sz="2000" b="1" i="1" dirty="0" smtClean="0">
              <a:solidFill>
                <a:srgbClr val="7223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i="1" dirty="0" smtClean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Warunki </a:t>
            </a:r>
            <a:r>
              <a:rPr lang="pl-PL" sz="2000" b="1" i="1" dirty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dobrej diagnozy u dziecka w wieku przedszkolnym i wczesnoszkolnym. </a:t>
            </a:r>
            <a:endParaRPr lang="pl-PL" sz="2000" b="1" i="1" dirty="0" smtClean="0">
              <a:solidFill>
                <a:srgbClr val="643A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i="1" dirty="0" smtClean="0">
                <a:solidFill>
                  <a:srgbClr val="7223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ICT</a:t>
            </a:r>
            <a:r>
              <a:rPr lang="pl-PL" sz="2000" b="1" i="1" dirty="0">
                <a:solidFill>
                  <a:srgbClr val="7223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„Komputer w edukacji wczesnoszkolnej” </a:t>
            </a:r>
            <a:endParaRPr lang="pl-PL" sz="2000" b="1" i="1" dirty="0" smtClean="0">
              <a:solidFill>
                <a:srgbClr val="7223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i="1" dirty="0" smtClean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Praca </a:t>
            </a:r>
            <a:r>
              <a:rPr lang="pl-PL" sz="2000" b="1" i="1" dirty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uczniem o specjalnych potrzebach edukacyjnych. </a:t>
            </a:r>
            <a:endParaRPr lang="pl-PL" sz="2000" b="1" i="1" dirty="0" smtClean="0">
              <a:solidFill>
                <a:srgbClr val="643A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i="1" dirty="0" smtClean="0">
                <a:solidFill>
                  <a:srgbClr val="7223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ICT</a:t>
            </a:r>
            <a:r>
              <a:rPr lang="pl-PL" sz="2000" b="1" i="1" dirty="0">
                <a:solidFill>
                  <a:srgbClr val="7223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„e-Nauczanie</a:t>
            </a:r>
            <a:r>
              <a:rPr lang="pl-PL" sz="2000" b="1" i="1" dirty="0" smtClean="0">
                <a:solidFill>
                  <a:srgbClr val="7223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i="1" dirty="0" smtClean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Pedagogika </a:t>
            </a:r>
            <a:r>
              <a:rPr lang="pl-PL" sz="2000" b="1" i="1" dirty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zabawy. </a:t>
            </a:r>
            <a:r>
              <a:rPr lang="pl-PL" sz="2000" b="1" i="1" dirty="0" smtClean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000" b="1" i="1" dirty="0" smtClean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i="1" dirty="0" smtClean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ICT</a:t>
            </a:r>
            <a:r>
              <a:rPr lang="pl-PL" sz="2000" b="1" i="1" dirty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„Technologie informacyjno-komunikacyjne</a:t>
            </a:r>
            <a:r>
              <a:rPr lang="pl-PL" sz="2000" b="1" i="1" dirty="0" smtClean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pl-PL" sz="2000" b="1" i="1" dirty="0">
              <a:solidFill>
                <a:srgbClr val="643A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40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319394" y="476672"/>
            <a:ext cx="8639737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1651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W ramach projektu realizowane </a:t>
            </a:r>
            <a:r>
              <a:rPr lang="pl-PL" sz="24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były </a:t>
            </a:r>
            <a:r>
              <a:rPr lang="pl-PL" sz="24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nieodpłatne kursy kierowane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pl-PL" sz="24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nauczycieli z terenu woj. świętokrzyskiego</a:t>
            </a:r>
            <a:endParaRPr lang="pl-PL" sz="32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07504" y="1628800"/>
            <a:ext cx="8352928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Kursy doskonalące </a:t>
            </a:r>
            <a:endParaRPr lang="pl-PL" sz="24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4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pl-PL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pakiecie ze szkoleniem komputerowym ICT):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i="1" dirty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Skuteczna komunikacja w szkole z wykorzystaniem alternatywnych </a:t>
            </a:r>
            <a:r>
              <a:rPr lang="pl-PL" sz="2000" b="1" i="1" dirty="0" err="1" smtClean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iwspomagających</a:t>
            </a:r>
            <a:r>
              <a:rPr lang="pl-PL" sz="2000" b="1" i="1" dirty="0" smtClean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b="1" i="1" dirty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 porozumiewania się. </a:t>
            </a:r>
            <a:endParaRPr lang="pl-PL" sz="2000" b="1" i="1" dirty="0" smtClean="0">
              <a:solidFill>
                <a:srgbClr val="643A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i="1" dirty="0" smtClean="0">
                <a:solidFill>
                  <a:srgbClr val="7223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ICT</a:t>
            </a:r>
            <a:r>
              <a:rPr lang="pl-PL" sz="2000" b="1" i="1" dirty="0">
                <a:solidFill>
                  <a:srgbClr val="7223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„</a:t>
            </a:r>
            <a:r>
              <a:rPr lang="pl-PL" sz="2000" b="1" i="1" dirty="0" smtClean="0">
                <a:solidFill>
                  <a:srgbClr val="7223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e-Nauczanie.”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i="1" dirty="0" smtClean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Metoda </a:t>
            </a:r>
            <a:r>
              <a:rPr lang="pl-PL" sz="2000" b="1" i="1" dirty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 jako narzędzie integracji </a:t>
            </a:r>
            <a:r>
              <a:rPr lang="pl-PL" sz="2000" b="1" i="1" dirty="0" err="1" smtClean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międzyprzedmiotowej</a:t>
            </a:r>
            <a:r>
              <a:rPr lang="pl-PL" sz="2000" b="1" i="1" dirty="0" smtClean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l-PL" sz="2000" b="1" i="1" dirty="0">
              <a:solidFill>
                <a:srgbClr val="643A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i="1" dirty="0" smtClean="0">
                <a:solidFill>
                  <a:srgbClr val="7223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ICT</a:t>
            </a:r>
            <a:r>
              <a:rPr lang="pl-PL" sz="2000" b="1" i="1" dirty="0">
                <a:solidFill>
                  <a:srgbClr val="7223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„Multimedia w dydaktyce” </a:t>
            </a:r>
            <a:endParaRPr lang="pl-PL" sz="2000" b="1" i="1" dirty="0" smtClean="0">
              <a:solidFill>
                <a:srgbClr val="72230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i="1" dirty="0" smtClean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Psychologia </a:t>
            </a:r>
            <a:r>
              <a:rPr lang="pl-PL" sz="2000" b="1" i="1" dirty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rozwojowa dziecka. </a:t>
            </a:r>
            <a:r>
              <a:rPr lang="pl-PL" sz="2000" b="1" i="1" dirty="0" smtClean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000" b="1" i="1" dirty="0" smtClean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i="1" dirty="0" smtClean="0">
                <a:solidFill>
                  <a:srgbClr val="7223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ICT</a:t>
            </a:r>
            <a:r>
              <a:rPr lang="pl-PL" sz="2000" b="1" i="1" dirty="0">
                <a:solidFill>
                  <a:srgbClr val="7223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„Technologie </a:t>
            </a:r>
            <a:r>
              <a:rPr lang="pl-PL" sz="2000" b="1" i="1" dirty="0" smtClean="0">
                <a:solidFill>
                  <a:srgbClr val="7223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informacyjno-komunikacyjne.”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i="1" dirty="0" smtClean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Stres </a:t>
            </a:r>
            <a:r>
              <a:rPr lang="pl-PL" sz="2000" b="1" i="1" dirty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pracy nauczyciela w kontekście wypalenia zawodowego.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i="1" dirty="0" smtClean="0">
                <a:solidFill>
                  <a:srgbClr val="7223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ICT</a:t>
            </a:r>
            <a:r>
              <a:rPr lang="pl-PL" sz="2000" b="1" i="1" dirty="0">
                <a:solidFill>
                  <a:srgbClr val="7223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„</a:t>
            </a:r>
            <a:r>
              <a:rPr lang="pl-PL" sz="2000" b="1" i="1" dirty="0" smtClean="0">
                <a:solidFill>
                  <a:srgbClr val="7223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e-Nauczanie.”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i="1" dirty="0" smtClean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Doskonalenie </a:t>
            </a:r>
            <a:r>
              <a:rPr lang="pl-PL" sz="2000" b="1" i="1" dirty="0">
                <a:solidFill>
                  <a:srgbClr val="643A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kompetencji nauczycieli do pracy z rodzicami uczniów.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b="1" i="1" dirty="0" smtClean="0">
                <a:solidFill>
                  <a:srgbClr val="7223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ICT</a:t>
            </a:r>
            <a:r>
              <a:rPr lang="pl-PL" sz="2000" b="1" i="1" dirty="0">
                <a:solidFill>
                  <a:srgbClr val="72230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„Technologie informacyjno-komunikacyjne” (16 godz.)</a:t>
            </a:r>
          </a:p>
        </p:txBody>
      </p:sp>
    </p:spTree>
    <p:extLst>
      <p:ext uri="{BB962C8B-B14F-4D97-AF65-F5344CB8AC3E}">
        <p14:creationId xmlns:p14="http://schemas.microsoft.com/office/powerpoint/2010/main" val="283314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4"/>
          <p:cNvSpPr txBox="1"/>
          <p:nvPr/>
        </p:nvSpPr>
        <p:spPr>
          <a:xfrm>
            <a:off x="395536" y="1628800"/>
            <a:ext cx="8273231" cy="41395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sz="24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Prowadzenie i aktualizowanie </a:t>
            </a: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strony internetowej</a:t>
            </a: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4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Ośrodka.</a:t>
            </a:r>
            <a:br>
              <a:rPr lang="pl-PL" sz="24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2400" b="1" i="1" dirty="0" smtClean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sz="24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Udział w </a:t>
            </a: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Powiatowych Targach Edukacyjnych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endParaRPr lang="pl-PL" sz="2400" b="1" i="1" dirty="0" smtClean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pl-PL" sz="24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Publikowanie przez Ośrodek </a:t>
            </a: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„Buskiego Kwartalnika Edukacyjnego</a:t>
            </a: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”.</a:t>
            </a:r>
            <a:b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4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pl-PL" sz="24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Kwartalniku </a:t>
            </a:r>
            <a:r>
              <a:rPr lang="pl-PL" sz="24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nauczyciele </a:t>
            </a:r>
            <a:r>
              <a:rPr lang="pl-PL" sz="24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mają możliwość </a:t>
            </a:r>
            <a:br>
              <a:rPr lang="pl-PL" sz="24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4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dzielenia się swoją wiedzą i doświadczeniem,</a:t>
            </a:r>
            <a:br>
              <a:rPr lang="pl-PL" sz="24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4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publikowania prac i prezentowania </a:t>
            </a:r>
            <a:br>
              <a:rPr lang="pl-PL" sz="24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4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nowatorskich rozwiązań.</a:t>
            </a:r>
            <a:br>
              <a:rPr lang="pl-PL" sz="24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2300" b="1" i="1" u="sng" dirty="0" smtClean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587820" y="476672"/>
            <a:ext cx="5920210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165100">
              <a:bevelT w="57150" h="25400"/>
              <a:bevelB w="69850" h="889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i="1" dirty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DZIAŁALNOŚĆ </a:t>
            </a:r>
            <a:r>
              <a:rPr lang="pl-PL" sz="32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PROMOCYJNA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I PUBLIKACYJNA</a:t>
            </a:r>
            <a:endParaRPr lang="pl-PL" sz="3200" b="1" i="1" dirty="0">
              <a:gradFill>
                <a:gsLst>
                  <a:gs pos="0">
                    <a:srgbClr val="643A37"/>
                  </a:gs>
                  <a:gs pos="100000">
                    <a:srgbClr val="9A9B6A"/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chemeClr val="tx1">
                    <a:alpha val="5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Documents and Settings\MSI\Moje dokumenty\Moje obrazy\Obraz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55182">
            <a:off x="6548626" y="3581372"/>
            <a:ext cx="1642036" cy="222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http://podidnbusko.pl/uploads/kwartalnik_edukacyjny/kwartalnik_nr_38_2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818">
            <a:off x="7101424" y="4441464"/>
            <a:ext cx="1233289" cy="18229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25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120481" y="2708920"/>
            <a:ext cx="6903044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165100">
              <a:bevelT w="57150" h="25400"/>
              <a:bevelB w="69850" h="889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WSPIERAMY UZDOLNIENIA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DZIECI I MŁODZIEŻY:</a:t>
            </a:r>
            <a:endParaRPr lang="pl-PL" sz="4000" b="1" i="1" dirty="0">
              <a:gradFill>
                <a:gsLst>
                  <a:gs pos="0">
                    <a:srgbClr val="643A37"/>
                  </a:gs>
                  <a:gs pos="100000">
                    <a:srgbClr val="9A9B6A"/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chemeClr val="tx1">
                    <a:alpha val="5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038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570205" y="2708920"/>
            <a:ext cx="8003601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165100">
              <a:bevelT w="57150" h="25400"/>
              <a:bevelB w="69850" h="889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„MAŁY” POWIATOWY KONKURS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RECYTATORSKI</a:t>
            </a:r>
            <a:endParaRPr lang="pl-PL" sz="4000" b="1" i="1" dirty="0">
              <a:gradFill>
                <a:gsLst>
                  <a:gs pos="0">
                    <a:srgbClr val="643A37"/>
                  </a:gs>
                  <a:gs pos="100000">
                    <a:srgbClr val="9A9B6A"/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chemeClr val="tx1">
                    <a:alpha val="5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49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Foto poukładane\Zdjęcia do prezentacji wybrane przeze mnie\Konkursy\Mały Powiatowy Konkurs Recytatorski\2006\P1010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369" y="1556792"/>
            <a:ext cx="3537703" cy="26532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Foto poukładane\Zdjęcia do prezentacji wybrane przeze mnie\Konkursy\Mały Powiatowy Konkurs Recytatorski\2006\P1010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87184"/>
            <a:ext cx="3063550" cy="2297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rostokąt 14"/>
          <p:cNvSpPr/>
          <p:nvPr/>
        </p:nvSpPr>
        <p:spPr>
          <a:xfrm>
            <a:off x="545975" y="548680"/>
            <a:ext cx="7986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„Mały” Powiatowy Konkurs Recytatorski</a:t>
            </a: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Rok </a:t>
            </a: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2006</a:t>
            </a:r>
            <a:endParaRPr lang="pl-PL" sz="2400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45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 descr="F:\zprzyrodawtle\images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0356">
            <a:off x="937825" y="3471524"/>
            <a:ext cx="3577546" cy="26887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545975" y="548680"/>
            <a:ext cx="7986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„Mały” Powiatowy Konkurs Recytatorski</a:t>
            </a: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Rok 2007 – „Z PRZYRODĄ W TLE”</a:t>
            </a:r>
          </a:p>
        </p:txBody>
      </p:sp>
      <p:pic>
        <p:nvPicPr>
          <p:cNvPr id="11" name="Picture 4" descr="F:\Foto poukładane\Zdjęcia do prezentacji wybrane przeze mnie\Konkursy\Mały Powiatowy Konkurs Recytatorski\2007\DSCF00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572">
            <a:off x="4729703" y="1751134"/>
            <a:ext cx="3444090" cy="258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5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1539144"/>
            <a:ext cx="8352928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3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Powiatowy Ośrodek Doradztwa i Doskonalenia Nauczycieli jest publiczną placówką oświatową działającą od 19 sierpnia 2002 r.  </a:t>
            </a:r>
          </a:p>
          <a:p>
            <a:pPr algn="ctr"/>
            <a:r>
              <a:rPr lang="pl-PL" sz="23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Organem prowadzącym jest Powiat Buski, natomiast organem sprawującym nadzór pedagogiczny jest Kuratorium Oświaty. Siedziba Powiatowego Ośrodka Doradztwa i Doskonalenia Nauczycieli znajduje się w </a:t>
            </a:r>
            <a:r>
              <a:rPr lang="pl-PL" sz="2300" b="1" i="1" dirty="0" err="1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Busku-Zdroju</a:t>
            </a:r>
            <a:r>
              <a:rPr lang="pl-PL" sz="23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3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przy alei Mickiewicza 21.</a:t>
            </a:r>
          </a:p>
          <a:p>
            <a:pPr algn="ctr"/>
            <a:endParaRPr lang="pl-PL" sz="2400" b="1" i="1" dirty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2500" b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Ośrodek utworzony</a:t>
            </a:r>
            <a:br>
              <a:rPr lang="pl-PL" sz="2500" b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500" b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5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Uchwałą Nr XXXII/186/2002 Rady Powiatu</a:t>
            </a:r>
            <a:br>
              <a:rPr lang="pl-PL" sz="25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5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 w </a:t>
            </a:r>
            <a:r>
              <a:rPr lang="pl-PL" sz="2500" b="1" i="1" dirty="0" err="1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Busku-Zdroju</a:t>
            </a:r>
            <a:r>
              <a:rPr lang="pl-PL" sz="25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 z dn. 26 maja 2002 r.</a:t>
            </a:r>
          </a:p>
        </p:txBody>
      </p:sp>
    </p:spTree>
    <p:extLst>
      <p:ext uri="{BB962C8B-B14F-4D97-AF65-F5344CB8AC3E}">
        <p14:creationId xmlns:p14="http://schemas.microsoft.com/office/powerpoint/2010/main" val="319232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Foto poukładane\Zdjęcia do prezentacji wybrane przeze mnie\Konkursy\Mały Powiatowy Konkurs Recytatorski\2008\P10406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19" y="1988840"/>
            <a:ext cx="313234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Foto poukładane\Zdjęcia do prezentacji wybrane przeze mnie\Konkursy\Mały Powiatowy Konkurs Recytatorski\2008\P10406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04077"/>
            <a:ext cx="3120920" cy="416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/>
          <p:cNvSpPr/>
          <p:nvPr/>
        </p:nvSpPr>
        <p:spPr>
          <a:xfrm>
            <a:off x="545975" y="548680"/>
            <a:ext cx="7986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„Mały” Powiatowy Konkurs Recytatorski</a:t>
            </a:r>
            <a:b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Rok 2008 – „MOJA MAŁA OJCZYZNA”</a:t>
            </a:r>
          </a:p>
        </p:txBody>
      </p:sp>
    </p:spTree>
    <p:extLst>
      <p:ext uri="{BB962C8B-B14F-4D97-AF65-F5344CB8AC3E}">
        <p14:creationId xmlns:p14="http://schemas.microsoft.com/office/powerpoint/2010/main" val="395589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F:\Foto poukładane\Zdjęcia do prezentacji wybrane przeze mnie\Konkursy\Mały Powiatowy Konkurs Recytatorski\2009\P10702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380" y="2060848"/>
            <a:ext cx="3268827" cy="43584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Foto poukładane\Zdjęcia do prezentacji wybrane przeze mnie\Konkursy\Mały Powiatowy Konkurs Recytatorski\2009\P10703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812" y="2276872"/>
            <a:ext cx="4032448" cy="30243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545975" y="548680"/>
            <a:ext cx="7986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„Mały” Powiatowy Konkurs Recytatorski</a:t>
            </a:r>
            <a:b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Rok 2009 – „W KRAINIE BAJKI I </a:t>
            </a: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BAŚNI”</a:t>
            </a:r>
            <a:endParaRPr lang="pl-PL" sz="2400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03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Foto poukładane\Zdjęcia do prezentacji wybrane przeze mnie\Konkursy\Mały Powiatowy Konkurs Recytatorski\2010\IMG_71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31223"/>
            <a:ext cx="2952328" cy="44284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Foto poukładane\Zdjęcia do prezentacji wybrane przeze mnie\Konkursy\Mały Powiatowy Konkurs Recytatorski\2010\DSCF12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3922711" cy="294203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rostokąt 11"/>
          <p:cNvSpPr/>
          <p:nvPr/>
        </p:nvSpPr>
        <p:spPr>
          <a:xfrm>
            <a:off x="545975" y="548680"/>
            <a:ext cx="7986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„Mały” Powiatowy Konkurs Recytatorski</a:t>
            </a:r>
            <a:b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Rok 2010 – „NASZE DZIECIĘCE MARZENIA”</a:t>
            </a:r>
          </a:p>
        </p:txBody>
      </p:sp>
    </p:spTree>
    <p:extLst>
      <p:ext uri="{BB962C8B-B14F-4D97-AF65-F5344CB8AC3E}">
        <p14:creationId xmlns:p14="http://schemas.microsoft.com/office/powerpoint/2010/main" val="55243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/>
          <p:cNvSpPr/>
          <p:nvPr/>
        </p:nvSpPr>
        <p:spPr>
          <a:xfrm>
            <a:off x="545975" y="548680"/>
            <a:ext cx="7986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„Mały” Powiatowy Konkurs Recytatorski</a:t>
            </a:r>
            <a:b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Rok 2011 – „KOGO KOCHAM KOGO LUBIĘ”</a:t>
            </a:r>
          </a:p>
        </p:txBody>
      </p:sp>
      <p:pic>
        <p:nvPicPr>
          <p:cNvPr id="13" name="Picture 3" descr="F:\Foto poukładane\Zdjęcia do prezentacji wybrane przeze mnie\Konkursy\Mały Powiatowy Konkurs Recytatorski\2011\DSCF97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9707">
            <a:off x="4740254" y="3134453"/>
            <a:ext cx="3893993" cy="29204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F:\kogokochamkogolubie2011\images\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4035">
            <a:off x="458176" y="2032353"/>
            <a:ext cx="4152411" cy="31143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13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844824"/>
            <a:ext cx="2378696" cy="35738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2275">
            <a:off x="1996352" y="3657502"/>
            <a:ext cx="3651245" cy="243020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1965">
            <a:off x="690629" y="1593202"/>
            <a:ext cx="3566374" cy="23737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545975" y="548680"/>
            <a:ext cx="7986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„Mały” Powiatowy Konkurs Recytatorski</a:t>
            </a:r>
            <a:b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Rok 2012 – „ŚWIAT WOKÓŁ NAS”</a:t>
            </a:r>
          </a:p>
        </p:txBody>
      </p:sp>
    </p:spTree>
    <p:extLst>
      <p:ext uri="{BB962C8B-B14F-4D97-AF65-F5344CB8AC3E}">
        <p14:creationId xmlns:p14="http://schemas.microsoft.com/office/powerpoint/2010/main" val="217939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323528" y="548680"/>
            <a:ext cx="84249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„Mały” Powiatowy Konkurs Recytatorski</a:t>
            </a:r>
            <a:b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Rok </a:t>
            </a: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2013 </a:t>
            </a: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„WSZYSTKIE DZIECI NASZE SĄ, BASIA, MICHAEL, MAŁGOSIA, JOHN…”</a:t>
            </a:r>
            <a:endParaRPr lang="pl-PL" sz="2400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5954">
            <a:off x="1046619" y="1767111"/>
            <a:ext cx="2601929" cy="462565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7983">
            <a:off x="4024410" y="4018090"/>
            <a:ext cx="4064000" cy="2286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754">
            <a:off x="3968278" y="1865573"/>
            <a:ext cx="4064000" cy="2286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916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691680" y="692696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„Mały” Powiatowy Konkurs Recytatorski</a:t>
            </a:r>
            <a:b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Rok </a:t>
            </a: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2014 – „ZWIERZĘTA WOKÓŁ NAS”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2684">
            <a:off x="1692612" y="1761812"/>
            <a:ext cx="3382861" cy="199974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486" y="1772816"/>
            <a:ext cx="2253132" cy="3861048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968" y="4149080"/>
            <a:ext cx="3647849" cy="221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9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691680" y="692696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„Mały” Powiatowy Konkurs Recytatorski</a:t>
            </a:r>
            <a:b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Rok </a:t>
            </a: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2015 – „RODZINA RAZEM SIĘ TRZYMA”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76872"/>
            <a:ext cx="2464411" cy="438507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481881"/>
            <a:ext cx="5616624" cy="315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6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547664" y="288094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„Mały” Powiatowy Konkurs Recytatorski</a:t>
            </a:r>
            <a:b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Rok </a:t>
            </a: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2016 – „Otwórzmy drzwi do fantazji”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80" y="1556952"/>
            <a:ext cx="4073488" cy="22893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59484" y="2232353"/>
            <a:ext cx="3235891" cy="1818571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890978"/>
            <a:ext cx="4416444" cy="248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2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187624" y="308400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„Mały” Powiatowy Konkurs Recytatorski</a:t>
            </a:r>
            <a:b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Rok </a:t>
            </a: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2017 – „W zdrowym ciele zdrowy duch”</a:t>
            </a:r>
            <a:endParaRPr lang="pl-PL" dirty="0"/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9" y="4069211"/>
            <a:ext cx="4372938" cy="2456133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96" y="1628800"/>
            <a:ext cx="4344945" cy="244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4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95536" y="2068393"/>
            <a:ext cx="835292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pl-PL" sz="24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elem naszej działalności jest organizowanie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i prowadzenie działalności podnoszącej poziom przygotowania zawodowego nauczycieli szkół i placówek, a także prowadzenie doradztwa organizacyjnego, metodycznego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i merytorycznego oraz inicjowanie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i wspieranie wszelkich działań związanych z wprowadzaniem nowoczesnych form, metod i środków nauczania. </a:t>
            </a:r>
            <a:endParaRPr lang="pl-PL" sz="2400" b="1" dirty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37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-1" y="2708920"/>
            <a:ext cx="9144001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165100">
              <a:bevelT w="57150" h="25400"/>
              <a:bevelB w="69850" h="889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POWIATOWY KONKURS WIEDZY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O REGIONIE „MOJE PONIDZIE” </a:t>
            </a:r>
            <a:endParaRPr lang="pl-PL" sz="4000" b="1" i="1" dirty="0">
              <a:gradFill>
                <a:gsLst>
                  <a:gs pos="0">
                    <a:srgbClr val="643A37"/>
                  </a:gs>
                  <a:gs pos="100000">
                    <a:srgbClr val="9A9B6A"/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chemeClr val="tx1">
                    <a:alpha val="5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82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F:\Foto poukładane\Zdjęcia do prezentacji wybrane przeze mnie\Konkursy\Konkurs Wiedzy  Regionalnej Moje Ponidzie\2006\P10148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94974"/>
            <a:ext cx="3840427" cy="28803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:\Foto poukładane\Zdjęcia do prezentacji wybrane przeze mnie\Konkursy\Konkurs Wiedzy  Regionalnej Moje Ponidzie\2006\P10148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74" y="1556792"/>
            <a:ext cx="4104456" cy="30783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706295" y="524334"/>
            <a:ext cx="7773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Powiatowy </a:t>
            </a: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konkurs wiedzy </a:t>
            </a: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o regionie</a:t>
            </a:r>
          </a:p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„Moje Ponidzie” - Rok 2006</a:t>
            </a:r>
            <a:endParaRPr lang="pl-PL" sz="2400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90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706295" y="524334"/>
            <a:ext cx="7773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Powiatowy </a:t>
            </a: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konkurs wiedzy </a:t>
            </a: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o regionie</a:t>
            </a:r>
          </a:p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„Moje Ponidzie” - Rok 2007</a:t>
            </a:r>
            <a:endParaRPr lang="pl-PL" sz="2400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1" name="Picture 5" descr="F:\Foto poukładane\Konkursy\Konkurs Wiedzy  Regionalnej Moje Ponidzie\2006\P10147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426" y="2420888"/>
            <a:ext cx="3481717" cy="26112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F:\Foto poukładane\Konkursy\Konkurs Wiedzy  Regionalnej Moje Ponidzie\2006\P10147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20888"/>
            <a:ext cx="3481717" cy="26112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56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Foto poukładane\Zdjęcia do prezentacji wybrane przeze mnie\Konkursy\Konkurs Wiedzy  Regionalnej Moje Ponidzie\2009\DSCF02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634" y="1631215"/>
            <a:ext cx="3209734" cy="42796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F:\Foto poukładane\Zdjęcia do prezentacji wybrane przeze mnie\Konkursy\Konkurs Wiedzy  Regionalnej Moje Ponidzie\2009\DSCF02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251" y="3997827"/>
            <a:ext cx="3240360" cy="24302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F:\Foto poukładane\Zdjęcia do prezentacji wybrane przeze mnie\Konkursy\Konkurs Wiedzy  Regionalnej Moje Ponidzie\2009\DSCF02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250" y="1340768"/>
            <a:ext cx="3240360" cy="24302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ostokąt 8"/>
          <p:cNvSpPr/>
          <p:nvPr/>
        </p:nvSpPr>
        <p:spPr>
          <a:xfrm>
            <a:off x="706295" y="524334"/>
            <a:ext cx="7773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Powiatowy </a:t>
            </a: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konkurs wiedzy </a:t>
            </a: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o regionie</a:t>
            </a:r>
          </a:p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„Moje Ponidzie” - Rok 2009</a:t>
            </a:r>
            <a:endParaRPr lang="pl-PL" sz="2400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80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Foto poukładane\Zdjęcia do prezentacji wybrane przeze mnie\Konkursy\Konkurs Wiedzy  Regionalnej Moje Ponidzie\2010\DSCF1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132856"/>
            <a:ext cx="4032448" cy="30243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F:\Foto poukładane\Zdjęcia do prezentacji wybrane przeze mnie\Konkursy\Konkurs Wiedzy  Regionalnej Moje Ponidzie\2010\DSCF12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810" y="2128362"/>
            <a:ext cx="4038439" cy="30288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ostokąt 8"/>
          <p:cNvSpPr/>
          <p:nvPr/>
        </p:nvSpPr>
        <p:spPr>
          <a:xfrm>
            <a:off x="706295" y="524334"/>
            <a:ext cx="7773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Powiatowy </a:t>
            </a: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konkurs wiedzy </a:t>
            </a: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o regionie</a:t>
            </a:r>
          </a:p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„Moje Ponidzie” - Rok 2010</a:t>
            </a:r>
            <a:endParaRPr lang="pl-PL" sz="2400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62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ZDJĘCIA 2011\KONKURS PONIDZIE\DSC_0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93367"/>
            <a:ext cx="3320887" cy="499430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F:\ZDJĘCIA 2011\KONKURS PONIDZIE\DSC_0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05064"/>
            <a:ext cx="3573678" cy="23762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F:\ZDJĘCIA 2011\KONKURS PONIDZIE\DSC_00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3573678" cy="23762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ostokąt 8"/>
          <p:cNvSpPr/>
          <p:nvPr/>
        </p:nvSpPr>
        <p:spPr>
          <a:xfrm>
            <a:off x="706295" y="524334"/>
            <a:ext cx="7773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Powiatowy </a:t>
            </a: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konkurs wiedzy </a:t>
            </a: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o regionie</a:t>
            </a:r>
          </a:p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„Moje Ponidzie” - Rok 2011</a:t>
            </a:r>
            <a:endParaRPr lang="pl-PL" sz="2400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71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:\moje_ponidzie2012\images\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27318"/>
            <a:ext cx="4022471" cy="30168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F:\moje_ponidzie2012\images\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95759"/>
            <a:ext cx="3262062" cy="24465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F:\moje_ponidzie2012\images\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65366"/>
            <a:ext cx="3193038" cy="23947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Prostokąt 8"/>
          <p:cNvSpPr/>
          <p:nvPr/>
        </p:nvSpPr>
        <p:spPr>
          <a:xfrm>
            <a:off x="706295" y="524334"/>
            <a:ext cx="7773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Powiatowy </a:t>
            </a: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konkurs wiedzy </a:t>
            </a: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o regionie</a:t>
            </a:r>
          </a:p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„Moje Ponidzie” - Rok 2012</a:t>
            </a:r>
            <a:endParaRPr lang="pl-PL" sz="2400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29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706295" y="524334"/>
            <a:ext cx="7773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Powiatowy </a:t>
            </a: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konkurs wiedzy </a:t>
            </a: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o regionie</a:t>
            </a:r>
          </a:p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„Moje Ponidzie” - Rok 2013</a:t>
            </a:r>
            <a:endParaRPr lang="pl-PL" sz="2400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168" y="930348"/>
            <a:ext cx="4064000" cy="2286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92896"/>
            <a:ext cx="4612425" cy="259448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952" y="4572000"/>
            <a:ext cx="4064000" cy="2286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892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706295" y="524334"/>
            <a:ext cx="7773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Powiatowy </a:t>
            </a: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konkurs wiedzy </a:t>
            </a: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o regionie</a:t>
            </a:r>
          </a:p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„Moje Ponidzie” - Rok 2014</a:t>
            </a:r>
            <a:endParaRPr lang="pl-PL" sz="2400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55331"/>
            <a:ext cx="4451690" cy="247935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157" y="3645024"/>
            <a:ext cx="4869733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2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706295" y="524334"/>
            <a:ext cx="7773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Powiatowy </a:t>
            </a: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konkurs wiedzy </a:t>
            </a: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o regionie</a:t>
            </a:r>
          </a:p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„Moje Ponidzie” - Rok 2015</a:t>
            </a:r>
            <a:endParaRPr lang="pl-PL" sz="2400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26" y="1349482"/>
            <a:ext cx="3559511" cy="277098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610138"/>
            <a:ext cx="3841775" cy="226136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456" y="4120496"/>
            <a:ext cx="5011614" cy="237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77412" y="-13347"/>
            <a:ext cx="8408649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165100">
              <a:bevelT w="57150" h="25400"/>
              <a:bevelB w="69850" h="889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PROPONOWANE FORMY DOSKONALENIA :</a:t>
            </a:r>
            <a:endParaRPr lang="pl-PL" sz="3200" b="1" i="1" dirty="0">
              <a:gradFill>
                <a:gsLst>
                  <a:gs pos="0">
                    <a:srgbClr val="643A37"/>
                  </a:gs>
                  <a:gs pos="100000">
                    <a:srgbClr val="9A9B6A"/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chemeClr val="tx1">
                    <a:alpha val="5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ole tekstowe 22"/>
          <p:cNvSpPr txBox="1"/>
          <p:nvPr/>
        </p:nvSpPr>
        <p:spPr>
          <a:xfrm>
            <a:off x="377412" y="576147"/>
            <a:ext cx="7366119" cy="55092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marL="457200" lvl="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l-PL" sz="22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Warsztaty metodyczne</a:t>
            </a:r>
          </a:p>
          <a:p>
            <a:pPr marL="457200" lvl="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l-PL" sz="22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Konferencje metodyczne </a:t>
            </a:r>
          </a:p>
          <a:p>
            <a:pPr marL="457200" lvl="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l-PL" sz="22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Szkolenia dla rad pedagogicznych</a:t>
            </a:r>
          </a:p>
          <a:p>
            <a:pPr marL="457200" lvl="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l-PL" sz="22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Szkolenia dla rodziców</a:t>
            </a:r>
          </a:p>
          <a:p>
            <a:pPr marL="457200" lvl="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l-PL" sz="22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Lekcje otwarte</a:t>
            </a:r>
          </a:p>
          <a:p>
            <a:pPr marL="457200" lvl="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l-PL" sz="22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Studia podyplomowe</a:t>
            </a:r>
          </a:p>
          <a:p>
            <a:pPr marL="457200" lvl="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l-PL" sz="22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Kursy kwalifikacyjne</a:t>
            </a:r>
          </a:p>
          <a:p>
            <a:pPr marL="457200" lvl="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l-PL" sz="22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Kursy komputerowe</a:t>
            </a:r>
          </a:p>
          <a:p>
            <a:pPr marL="457200" lvl="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l-PL" sz="22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Warsztaty artystyczne</a:t>
            </a:r>
          </a:p>
          <a:p>
            <a:pPr marL="457200" lvl="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l-PL" sz="22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Sieci współpracy</a:t>
            </a:r>
          </a:p>
          <a:p>
            <a:pPr marL="457200" lvl="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l-PL" sz="22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Wojewódzkie </a:t>
            </a:r>
            <a:r>
              <a:rPr lang="pl-PL" sz="22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Zadania </a:t>
            </a:r>
            <a:r>
              <a:rPr lang="pl-PL" sz="22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Edukacyjne </a:t>
            </a:r>
            <a:br>
              <a:rPr lang="pl-PL" sz="22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2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Świętokrzyskiego </a:t>
            </a:r>
            <a:r>
              <a:rPr lang="pl-PL" sz="22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Kuratora Oświaty (</a:t>
            </a:r>
            <a:r>
              <a:rPr lang="pl-PL" sz="22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Granty)</a:t>
            </a:r>
          </a:p>
          <a:p>
            <a:pPr marL="457200" lvl="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l-PL" sz="22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Szkolenia BHP</a:t>
            </a:r>
          </a:p>
          <a:p>
            <a:pPr marL="457200" lvl="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l-PL" sz="22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Szkolenia </a:t>
            </a:r>
            <a:r>
              <a:rPr lang="pl-PL" sz="22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z zakresu ochrony </a:t>
            </a:r>
            <a:r>
              <a:rPr lang="pl-PL" sz="22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przeciwpożarowej</a:t>
            </a:r>
          </a:p>
          <a:p>
            <a:pPr marL="457200" lvl="0" indent="-45720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lang="pl-PL" sz="22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Szkolenia </a:t>
            </a:r>
            <a:r>
              <a:rPr lang="pl-PL" sz="22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dla opiekunów uczniów podczas dowozów </a:t>
            </a:r>
            <a:r>
              <a:rPr lang="pl-PL" sz="22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do</a:t>
            </a:r>
            <a:br>
              <a:rPr lang="pl-PL" sz="22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2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szkół </a:t>
            </a:r>
            <a:r>
              <a:rPr lang="pl-PL" sz="22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z zakresu bhp oraz pierwszej pomocy </a:t>
            </a:r>
            <a:r>
              <a:rPr lang="pl-PL" sz="22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przedlekarskiej</a:t>
            </a:r>
            <a:endParaRPr lang="pl-PL" sz="2200" b="1" i="1" dirty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71816" y="6165304"/>
            <a:ext cx="871424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Średnio w ciągu roku w proponowanych formach bierze udział ponad 6000 osób.</a:t>
            </a:r>
            <a:endParaRPr lang="pl-PL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10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706295" y="524334"/>
            <a:ext cx="7773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Powiatowy </a:t>
            </a: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konkurs wiedzy </a:t>
            </a: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o regionie</a:t>
            </a:r>
          </a:p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„Moje Ponidzie” - Rok 2016</a:t>
            </a:r>
            <a:endParaRPr lang="pl-PL" sz="2400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476" y="1692275"/>
            <a:ext cx="4145324" cy="232967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1" y="1700498"/>
            <a:ext cx="4145324" cy="232967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564" y="4149080"/>
            <a:ext cx="3971972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95536" y="138000"/>
            <a:ext cx="7773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Powiatowy </a:t>
            </a: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konkurs wiedzy </a:t>
            </a: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o regionie</a:t>
            </a:r>
          </a:p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„Moje Ponidzie” - Rok 2017</a:t>
            </a:r>
            <a:endParaRPr lang="pl-PL" sz="2400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417638"/>
            <a:ext cx="3888433" cy="218184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17638"/>
            <a:ext cx="3888433" cy="218184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626332"/>
            <a:ext cx="4146940" cy="232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97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-1" y="2708920"/>
            <a:ext cx="9144001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165100">
              <a:bevelT w="57150" h="25400"/>
              <a:bevelB w="69850" h="889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KONKURS LITERACKI</a:t>
            </a:r>
            <a:endParaRPr lang="pl-PL" sz="4000" b="1" i="1" dirty="0">
              <a:gradFill>
                <a:gsLst>
                  <a:gs pos="0">
                    <a:srgbClr val="643A37"/>
                  </a:gs>
                  <a:gs pos="100000">
                    <a:srgbClr val="9A9B6A"/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chemeClr val="tx1">
                    <a:alpha val="5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24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706295" y="524334"/>
            <a:ext cx="77739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Konkurs literacki  I edycja -  Rok 2013</a:t>
            </a:r>
            <a:endParaRPr lang="pl-PL" sz="2400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46" y="3933056"/>
            <a:ext cx="4356135" cy="2450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46" y="983467"/>
            <a:ext cx="4345015" cy="28775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24744"/>
            <a:ext cx="3405217" cy="51417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13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706295" y="524334"/>
            <a:ext cx="77739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Konkurs literacki  II edycja -  Rok 2014</a:t>
            </a:r>
            <a:endParaRPr lang="pl-PL" sz="2400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079" y="957368"/>
            <a:ext cx="4032447" cy="26856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25462"/>
            <a:ext cx="4032448" cy="26856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875" y="3783110"/>
            <a:ext cx="4032448" cy="26856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839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706295" y="524334"/>
            <a:ext cx="77739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Konkurs literacki  </a:t>
            </a: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II edycja -  Rok 2015</a:t>
            </a:r>
            <a:endParaRPr lang="pl-PL" sz="2400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77" y="985999"/>
            <a:ext cx="4438271" cy="238983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09" y="3605453"/>
            <a:ext cx="4143139" cy="297599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277348"/>
            <a:ext cx="4059098" cy="3023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706295" y="524334"/>
            <a:ext cx="77739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Konkurs literacki  IV edycja -  Rok 2017</a:t>
            </a:r>
            <a:endParaRPr lang="pl-PL" sz="2400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25700"/>
            <a:ext cx="4032756" cy="226640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225701"/>
            <a:ext cx="3964700" cy="2228161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61" y="3761911"/>
            <a:ext cx="4137782" cy="2325434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761911"/>
            <a:ext cx="4137782" cy="232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1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-1" y="2708920"/>
            <a:ext cx="9144001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165100">
              <a:bevelT w="57150" h="25400"/>
              <a:bevelB w="69850" h="889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POWIATOWY KONKURS MITOLOGICZNY</a:t>
            </a:r>
            <a:endParaRPr lang="pl-PL" sz="4000" b="1" i="1" dirty="0">
              <a:gradFill>
                <a:gsLst>
                  <a:gs pos="0">
                    <a:srgbClr val="643A37"/>
                  </a:gs>
                  <a:gs pos="100000">
                    <a:srgbClr val="9A9B6A"/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chemeClr val="tx1">
                    <a:alpha val="5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52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706295" y="524334"/>
            <a:ext cx="7773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Powiatowy Konkurs Mitologiczny –</a:t>
            </a:r>
          </a:p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Rok 2011</a:t>
            </a:r>
            <a:endParaRPr lang="pl-PL" sz="2400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F:\Foto poukładane\Konkursy\Powiatowy Konkurs Mitologiczny\2011\DSCF44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95" y="3932099"/>
            <a:ext cx="3361649" cy="25212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F:\Foto poukładane\Konkursy\Powiatowy Konkurs Mitologiczny\2011\DSCF44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56746" y="2049650"/>
            <a:ext cx="4868194" cy="36511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F:\Foto poukładane\Konkursy\Powiatowy Konkurs Mitologiczny\2011\DSCF45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43" y="1334071"/>
            <a:ext cx="3369301" cy="25269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55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706295" y="524334"/>
            <a:ext cx="7773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Powiatowy Konkurs Mitologiczny –</a:t>
            </a:r>
          </a:p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Rok 2012</a:t>
            </a:r>
            <a:endParaRPr lang="pl-PL" sz="2400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9" name="Picture 5" descr="F:\Foto poukładane\Konkursy\Powiatowy Konkurs Mitologiczny\2012\mity2012_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263" y="3266975"/>
            <a:ext cx="3864439" cy="2898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F:\Foto poukładane\Konkursy\Powiatowy Konkurs Mitologiczny\2012\mity2012_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48781"/>
            <a:ext cx="3888431" cy="29163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50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700561" y="692696"/>
            <a:ext cx="7694735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165100">
              <a:bevelT w="57150" h="25400"/>
              <a:bevelB w="69850" h="889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OŚRODEK SWOIM DZIAŁANIEM OBEJMUJE:</a:t>
            </a:r>
            <a:endParaRPr lang="pl-PL" sz="2800" b="1" i="1" dirty="0">
              <a:gradFill>
                <a:gsLst>
                  <a:gs pos="0">
                    <a:srgbClr val="643A37"/>
                  </a:gs>
                  <a:gs pos="100000">
                    <a:srgbClr val="9A9B6A"/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chemeClr val="tx1">
                    <a:alpha val="5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611560" y="1692672"/>
            <a:ext cx="7868295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AutoNum type="arabicPeriod"/>
            </a:pPr>
            <a:r>
              <a:rPr lang="pl-PL" sz="21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Powiat Buski – szkoły ponadgimnazjalne</a:t>
            </a:r>
          </a:p>
          <a:p>
            <a:pPr marL="342900" indent="-342900">
              <a:buFont typeface="Wingdings" pitchFamily="2" charset="2"/>
              <a:buAutoNum type="arabicPeriod"/>
            </a:pPr>
            <a:r>
              <a:rPr lang="pl-PL" sz="21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Powiat Kazimierski - szkoły ponadgimnazjalne</a:t>
            </a:r>
          </a:p>
          <a:p>
            <a:pPr marL="342900" indent="-342900">
              <a:buFont typeface="Wingdings" pitchFamily="2" charset="2"/>
              <a:buAutoNum type="arabicPeriod"/>
            </a:pPr>
            <a:r>
              <a:rPr lang="pl-PL" sz="21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Gminę Busko-Zdrój</a:t>
            </a:r>
            <a:endParaRPr lang="pl-PL" sz="2100" b="1" i="1" dirty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AutoNum type="arabicPeriod"/>
            </a:pPr>
            <a:r>
              <a:rPr lang="pl-PL" sz="21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Gminę </a:t>
            </a:r>
            <a:r>
              <a:rPr lang="pl-PL" sz="21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Nowy </a:t>
            </a:r>
            <a:r>
              <a:rPr lang="pl-PL" sz="21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Korczyn</a:t>
            </a:r>
            <a:endParaRPr lang="pl-PL" sz="2100" b="1" i="1" dirty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AutoNum type="arabicPeriod"/>
            </a:pPr>
            <a:r>
              <a:rPr lang="pl-PL" sz="21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Gminę Stopnica</a:t>
            </a:r>
            <a:endParaRPr lang="pl-PL" sz="2100" b="1" i="1" dirty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AutoNum type="arabicPeriod"/>
            </a:pPr>
            <a:r>
              <a:rPr lang="pl-PL" sz="21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Gminę Wiślica</a:t>
            </a:r>
            <a:endParaRPr lang="pl-PL" sz="2100" b="1" i="1" dirty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AutoNum type="arabicPeriod"/>
            </a:pPr>
            <a:r>
              <a:rPr lang="pl-PL" sz="21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Gminę Tuczępy</a:t>
            </a:r>
            <a:endParaRPr lang="pl-PL" sz="2100" b="1" i="1" dirty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AutoNum type="arabicPeriod"/>
            </a:pPr>
            <a:r>
              <a:rPr lang="pl-PL" sz="21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Gminę Pacanów</a:t>
            </a:r>
            <a:endParaRPr lang="pl-PL" sz="2100" b="1" i="1" dirty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AutoNum type="arabicPeriod"/>
            </a:pPr>
            <a:r>
              <a:rPr lang="pl-PL" sz="21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Gminę Solec-Zdrój</a:t>
            </a:r>
            <a:endParaRPr lang="pl-PL" sz="2100" b="1" i="1" dirty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AutoNum type="arabicPeriod"/>
            </a:pPr>
            <a:r>
              <a:rPr lang="pl-PL" sz="21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Gminę Gnojno</a:t>
            </a:r>
            <a:endParaRPr lang="pl-PL" sz="2100" b="1" i="1" dirty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AutoNum type="arabicPeriod"/>
            </a:pPr>
            <a:r>
              <a:rPr lang="pl-PL" sz="21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Gminę Pińczów</a:t>
            </a:r>
            <a:endParaRPr lang="pl-PL" sz="2100" b="1" i="1" dirty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itchFamily="2" charset="2"/>
              <a:buAutoNum type="arabicPeriod"/>
            </a:pPr>
            <a:r>
              <a:rPr lang="pl-PL" sz="21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Gminę </a:t>
            </a:r>
            <a:r>
              <a:rPr lang="pl-PL" sz="21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Kazimierza </a:t>
            </a:r>
            <a:r>
              <a:rPr lang="pl-PL" sz="21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Wielka</a:t>
            </a:r>
          </a:p>
          <a:p>
            <a:pPr marL="342900" indent="-342900">
              <a:buFont typeface="Wingdings" pitchFamily="2" charset="2"/>
              <a:buAutoNum type="arabicPeriod"/>
            </a:pPr>
            <a:r>
              <a:rPr lang="pl-PL" sz="21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Gminę Opatowiec</a:t>
            </a:r>
            <a:endParaRPr lang="pl-PL" sz="2100" b="1" i="1" dirty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46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706295" y="524334"/>
            <a:ext cx="7773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Powiatowy Konkurs Mitologiczny –</a:t>
            </a:r>
          </a:p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Rok 2013</a:t>
            </a:r>
            <a:endParaRPr lang="pl-PL" sz="2400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587" y="2276872"/>
            <a:ext cx="4708872" cy="26463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244" y="2581644"/>
            <a:ext cx="4680752" cy="26305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679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685032" y="440117"/>
            <a:ext cx="7773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Powiatowy Konkurs Mitologiczny –</a:t>
            </a:r>
          </a:p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Rok 2014</a:t>
            </a:r>
            <a:endParaRPr lang="pl-PL" sz="2400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1210">
            <a:off x="377049" y="1504026"/>
            <a:ext cx="3953853" cy="230197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5305">
            <a:off x="4235372" y="1650844"/>
            <a:ext cx="4556304" cy="244249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645024"/>
            <a:ext cx="4588743" cy="274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3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677879" y="342271"/>
            <a:ext cx="7773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Powiatowy Konkurs Mitologiczny –</a:t>
            </a:r>
          </a:p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Rok 2015</a:t>
            </a:r>
            <a:endParaRPr lang="pl-PL" sz="2400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385" y="1173268"/>
            <a:ext cx="4552482" cy="2717135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79" y="3611681"/>
            <a:ext cx="3744416" cy="289462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847" y="3648869"/>
            <a:ext cx="3608041" cy="285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5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720527" y="430639"/>
            <a:ext cx="7773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Powiatowy Konkurs Mitologiczny –</a:t>
            </a:r>
          </a:p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Rok 2016</a:t>
            </a:r>
            <a:endParaRPr lang="pl-PL" sz="2400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482" y="1172927"/>
            <a:ext cx="3993037" cy="224408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717032"/>
            <a:ext cx="5285665" cy="297054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66" y="1172927"/>
            <a:ext cx="4027550" cy="226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8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720527" y="430639"/>
            <a:ext cx="7773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Powiatowy Konkurs Mitologiczny –</a:t>
            </a:r>
          </a:p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Rok 2017</a:t>
            </a:r>
            <a:endParaRPr lang="pl-PL" sz="2400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3896891"/>
            <a:ext cx="5281087" cy="288663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50326"/>
            <a:ext cx="4086436" cy="2295215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49" y="1391027"/>
            <a:ext cx="4086436" cy="238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9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-1" y="2708920"/>
            <a:ext cx="9144001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165100">
              <a:bevelT w="57150" h="25400"/>
              <a:bevelB w="69850" h="889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KONKURS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„EKOLOGIA NASZA PRZYSZŁOŚĆ”</a:t>
            </a:r>
            <a:endParaRPr lang="pl-PL" sz="4000" b="1" i="1" dirty="0">
              <a:gradFill>
                <a:gsLst>
                  <a:gs pos="0">
                    <a:srgbClr val="643A37"/>
                  </a:gs>
                  <a:gs pos="100000">
                    <a:srgbClr val="9A9B6A"/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chemeClr val="tx1">
                    <a:alpha val="5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85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706295" y="524334"/>
            <a:ext cx="7773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Konkurs „Ekologia nasza przyszłość” </a:t>
            </a: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algn="ctr"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2009 </a:t>
            </a: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r.</a:t>
            </a:r>
          </a:p>
        </p:txBody>
      </p:sp>
      <p:pic>
        <p:nvPicPr>
          <p:cNvPr id="24578" name="Picture 2" descr="F:\Foto poukładane\Konkursy\Konkurs Ekologia nasza przyszłość\DSCF01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19563"/>
            <a:ext cx="3634306" cy="48457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F:\Foto poukładane\Konkursy\Konkurs Ekologia nasza przyszłość\DSCF01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275" y="3991241"/>
            <a:ext cx="3544957" cy="26587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F:\Foto poukładane\Konkursy\Konkurs Ekologia nasza przyszłość\DSCF02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33588"/>
            <a:ext cx="3561968" cy="26714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34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-6715" y="2154697"/>
            <a:ext cx="9144001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165100">
              <a:bevelT w="57150" h="25400"/>
              <a:bevelB w="69850" h="889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WOJEWÓDZKI KONKURS MATEMATYCZNY DLA UCZNIÓW GIMNAZJÓW Z WOJEWÓDZTWA ŚWIĘTOKRZYSKIEGO</a:t>
            </a:r>
            <a:endParaRPr lang="pl-PL" sz="4000" b="1" i="1" dirty="0">
              <a:gradFill>
                <a:gsLst>
                  <a:gs pos="0">
                    <a:srgbClr val="643A37"/>
                  </a:gs>
                  <a:gs pos="100000">
                    <a:srgbClr val="9A9B6A"/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chemeClr val="tx1">
                    <a:alpha val="5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9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706295" y="524334"/>
            <a:ext cx="7773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Wojewódzki Konkurs matematyczny dla uczniów gimnazjów z województwa świętokrzyskiego </a:t>
            </a: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– w latach 2011-2012</a:t>
            </a:r>
            <a:endParaRPr lang="pl-PL" sz="2400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F:\Foto poukładane\Konkursy\Wojewódzki Konkurs matematyczny dla uczniów gimnazjów z województwa świętokrzyskiego 2012\DSCF70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27" y="1307761"/>
            <a:ext cx="3379417" cy="25345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F:\Foto poukładane\Konkursy\Wojewódzki Konkurs matematyczny dla uczniów gimnazjów z województwa świętokrzyskiego 2012\DSCF70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221" y="2339970"/>
            <a:ext cx="4248227" cy="31861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:\Foto poukładane\Konkursy\Wojewódzki Konkurs matematyczny dla uczniów gimnazjów z województwa świętokrzyskiego 2012\DSCF7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28" y="3918775"/>
            <a:ext cx="3379416" cy="25345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0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2909589" y="692696"/>
            <a:ext cx="3276667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165100">
              <a:bevelT w="57150" h="25400"/>
              <a:bevelB w="69850" h="889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BAZA OŚRODKA</a:t>
            </a:r>
            <a:endParaRPr lang="pl-PL" sz="3200" b="1" i="1" dirty="0">
              <a:gradFill>
                <a:gsLst>
                  <a:gs pos="0">
                    <a:srgbClr val="643A37"/>
                  </a:gs>
                  <a:gs pos="100000">
                    <a:srgbClr val="9A9B6A"/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chemeClr val="tx1">
                    <a:alpha val="5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ole tekstowe 24"/>
          <p:cNvSpPr txBox="1"/>
          <p:nvPr/>
        </p:nvSpPr>
        <p:spPr>
          <a:xfrm>
            <a:off x="396180" y="1978382"/>
            <a:ext cx="8496300" cy="3754874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	Powierzchnia użytkowa obiektu wynosi 380m</a:t>
            </a:r>
            <a:r>
              <a:rPr lang="pl-PL" sz="2400" b="1" i="1" baseline="30000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l-PL" sz="24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Budynek jest wolnostojący, trzy kondygnacyjny. </a:t>
            </a:r>
            <a:r>
              <a:rPr lang="pl-PL" sz="24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4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4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Na </a:t>
            </a:r>
            <a:r>
              <a:rPr lang="pl-PL" sz="24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parterze znajdują się pomieszczenia biurowe i </a:t>
            </a:r>
            <a:r>
              <a:rPr lang="pl-PL" sz="24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sale dydaktyczne.  Piętro </a:t>
            </a:r>
            <a:r>
              <a:rPr lang="pl-PL" sz="24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pl-PL" sz="2400" b="1" i="1" dirty="0" err="1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pl-PL" sz="24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 II stanowi </a:t>
            </a: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część hotelową - </a:t>
            </a:r>
            <a:r>
              <a:rPr lang="pl-PL" sz="24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pl-PL" sz="24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miejsc noclegowych w pokojach jedno i </a:t>
            </a:r>
            <a:r>
              <a:rPr lang="pl-PL" sz="24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dwuosobowych.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400" b="1" i="1" dirty="0" smtClean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400" b="1" i="1" dirty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Wszystkie pokoje posiadają </a:t>
            </a: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pełne wyposażenie RTV oraz </a:t>
            </a: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dostęp do Internetu.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200" b="1" i="1" dirty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55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971550" y="2132856"/>
            <a:ext cx="66167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pl-PL" sz="28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Nauczyciele konsultanci</a:t>
            </a:r>
            <a:r>
              <a:rPr lang="pl-PL" sz="28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8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zatrudnieni w Ośrodku </a:t>
            </a:r>
            <a:r>
              <a:rPr lang="pl-PL" sz="28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(3 </a:t>
            </a:r>
            <a:r>
              <a:rPr lang="pl-PL" sz="28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osoby).</a:t>
            </a:r>
          </a:p>
          <a:p>
            <a:pPr marL="285750" indent="-285750">
              <a:buFont typeface="Wingdings" pitchFamily="2" charset="2"/>
              <a:buChar char="§"/>
            </a:pPr>
            <a:endParaRPr lang="pl-PL" sz="2800" b="1" i="1" dirty="0" smtClean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pl-PL" sz="28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Nauczyciele </a:t>
            </a:r>
            <a:r>
              <a:rPr lang="pl-PL" sz="28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doradcy metodyczni </a:t>
            </a:r>
            <a:br>
              <a:rPr lang="pl-PL" sz="28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8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zatrudnieni w Ośrodku </a:t>
            </a:r>
            <a:r>
              <a:rPr lang="pl-PL" sz="28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(7 </a:t>
            </a:r>
            <a:r>
              <a:rPr lang="pl-PL" sz="28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osób).</a:t>
            </a:r>
            <a:br>
              <a:rPr lang="pl-PL" sz="28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</a:br>
            <a:endParaRPr lang="pl-PL" sz="2800" b="1" i="1" dirty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pl-PL" sz="28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Nauczyciele doradcy metodyczni</a:t>
            </a:r>
            <a:r>
              <a:rPr lang="pl-PL" sz="28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pl-PL" sz="28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8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współpracujący z Ośrodkiem </a:t>
            </a:r>
            <a:r>
              <a:rPr lang="pl-PL" sz="28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(3 </a:t>
            </a:r>
            <a:r>
              <a:rPr lang="pl-PL" sz="28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osoby</a:t>
            </a:r>
            <a:r>
              <a:rPr lang="pl-PL" sz="28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pl-PL" sz="2800" b="1" i="1" dirty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27327" y="908719"/>
            <a:ext cx="7905113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165100">
              <a:bevelT w="57150" h="25400"/>
              <a:bevelB w="69850" h="88900"/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6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KADRA PEDAGOGICZNA OŚRODKA:</a:t>
            </a:r>
            <a:endParaRPr lang="pl-PL" sz="3600" b="1" i="1" dirty="0">
              <a:gradFill>
                <a:gsLst>
                  <a:gs pos="0">
                    <a:srgbClr val="643A37"/>
                  </a:gs>
                  <a:gs pos="100000">
                    <a:srgbClr val="9A9B6A"/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chemeClr val="tx1">
                    <a:alpha val="5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93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3104558" y="745540"/>
            <a:ext cx="2886752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165100">
              <a:bevelT w="57150" h="25400"/>
              <a:bevelB w="69850" h="889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BAZA OŚRODKA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6992"/>
            <a:ext cx="4020541" cy="28153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Lidia\Desktop\podidn-k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42" y="1340768"/>
            <a:ext cx="3906175" cy="27638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43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2655430" y="745540"/>
            <a:ext cx="3785011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165100">
              <a:bevelT w="57150" h="25400"/>
              <a:bevelB w="69850" h="889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SALE DYDAKTYCZNE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48" y="1556792"/>
            <a:ext cx="7901889" cy="444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2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2948777" y="745540"/>
            <a:ext cx="3198312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165100">
              <a:bevelT w="57150" h="25400"/>
              <a:bevelB w="69850" h="889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BAZA HOTELOWA</a:t>
            </a:r>
          </a:p>
        </p:txBody>
      </p:sp>
      <p:pic>
        <p:nvPicPr>
          <p:cNvPr id="43010" name="Picture 2" descr="F:\Foto 10-lecie\Nowy folder\_DSC71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5" y="1696075"/>
            <a:ext cx="2636583" cy="39651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3" descr="F:\Foto 10-lecie\Nowy folder\_DSC71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396" y="1700533"/>
            <a:ext cx="2632793" cy="39607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F:\Foto 10-lecie\Nowy folder\_DSC72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741" y="1696075"/>
            <a:ext cx="2652707" cy="39651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36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2960937" y="620688"/>
            <a:ext cx="3198312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165100">
              <a:bevelT w="57150" h="25400"/>
              <a:bevelB w="69850" h="889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BAZA HOTELOWA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68760"/>
            <a:ext cx="4192924" cy="235502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204" y="3748638"/>
            <a:ext cx="4896544" cy="2879668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50" y="1259565"/>
            <a:ext cx="4192924" cy="23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4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2948776" y="745540"/>
            <a:ext cx="3198312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165100">
              <a:bevelT w="57150" h="25400"/>
              <a:bevelB w="69850" h="889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BAZA HOTELOWA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84649"/>
            <a:ext cx="4623088" cy="2596634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932" y="3967196"/>
            <a:ext cx="3948459" cy="221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6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2987824" y="260648"/>
            <a:ext cx="3198312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165100">
              <a:bevelT w="57150" h="25400"/>
              <a:bevelB w="69850" h="889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BAZA HOTELOWA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2417"/>
            <a:ext cx="3096344" cy="551277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203257"/>
            <a:ext cx="3073600" cy="556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78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2267744" y="2924944"/>
            <a:ext cx="4155882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165100">
              <a:bevelT w="57150" h="25400"/>
              <a:bevelB w="69850" h="889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40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GALERIA ZDJĘĆ</a:t>
            </a:r>
          </a:p>
        </p:txBody>
      </p:sp>
    </p:spTree>
    <p:extLst>
      <p:ext uri="{BB962C8B-B14F-4D97-AF65-F5344CB8AC3E}">
        <p14:creationId xmlns:p14="http://schemas.microsoft.com/office/powerpoint/2010/main" val="297332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95536" y="692696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Wojewódzka </a:t>
            </a:r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Konferencja </a:t>
            </a:r>
            <a:r>
              <a:rPr lang="pl-PL" sz="20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Szkolnictwa Zawodowego "Kształcenie </a:t>
            </a:r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zawodowe</a:t>
            </a:r>
          </a:p>
          <a:p>
            <a:pPr algn="ctr"/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w przestrzeni gospodarczej i społecznej - stan obecny i perspektywy" </a:t>
            </a:r>
          </a:p>
          <a:p>
            <a:pPr algn="ctr"/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z </a:t>
            </a:r>
            <a:r>
              <a:rPr lang="pl-PL" sz="20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26 lutego </a:t>
            </a:r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2009 </a:t>
            </a:r>
            <a:r>
              <a:rPr lang="pl-PL" sz="20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pl-PL" sz="2000" b="1" i="1" dirty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F:\Foto poukładane\images\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15" y="2086034"/>
            <a:ext cx="3997783" cy="29991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F:\Foto poukładane\images\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069" y="3462937"/>
            <a:ext cx="3774747" cy="28318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59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23528" y="692696"/>
            <a:ext cx="844899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0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Wojewódzka konferencja "Ryzyko dysleksji - wczesna pomoc i konsekwencje zaniedbań" - prowadzenie </a:t>
            </a:r>
            <a:r>
              <a:rPr lang="pl-PL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prof. </a:t>
            </a:r>
            <a:r>
              <a:rPr lang="pl-PL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zw. dr </a:t>
            </a:r>
            <a:r>
              <a:rPr lang="pl-PL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hab. Marta Bogdanowicz  </a:t>
            </a:r>
            <a:endParaRPr lang="pl-PL" sz="2000" b="1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(Uniwersytet Gdański)</a:t>
            </a:r>
          </a:p>
          <a:p>
            <a:pPr algn="ctr"/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oraz </a:t>
            </a:r>
            <a:r>
              <a:rPr lang="pl-PL" sz="20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"Znaczenie świadomości fonologicznej w opanowaniu techniki czytania" z 30 kwietnia 2008 r., </a:t>
            </a:r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- prowadzenie</a:t>
            </a:r>
            <a:r>
              <a:rPr lang="pl-PL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dr Alicja Maurer </a:t>
            </a:r>
            <a:r>
              <a:rPr lang="pl-PL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(Uniwersytet </a:t>
            </a:r>
            <a:r>
              <a:rPr lang="pl-PL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Jagielloński)</a:t>
            </a:r>
            <a:endParaRPr lang="pl-PL" sz="2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1" name="Picture 3" descr="F:\Foto poukładane\Konferencje\Konferencja 2008\konferencje metodyczne\P10406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632" y="2369816"/>
            <a:ext cx="3264362" cy="24482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F:\Foto poukładane\Konferencje\Konferencja 2008\konferencje metodyczne\P10406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48880"/>
            <a:ext cx="3100254" cy="23251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F:\Foto poukładane\Konferencje\Konferencja 2008\konferencje metodyczne\P10406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478" y="3897052"/>
            <a:ext cx="3312368" cy="24842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44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03439" y="548680"/>
            <a:ext cx="8496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0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Wojewódzka konferencja dla nauczycieli języka polskiego z 9 listopada 2009 r.,</a:t>
            </a:r>
          </a:p>
          <a:p>
            <a:pPr algn="ctr"/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prowadzący: </a:t>
            </a:r>
            <a:r>
              <a:rPr lang="pl-PL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prof. dr hab. Sławomir Jacek Żurek </a:t>
            </a:r>
            <a:r>
              <a:rPr lang="pl-PL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(Katolicki Uniwersytet Lubelski)</a:t>
            </a:r>
          </a:p>
          <a:p>
            <a:pPr lvl="0" algn="ctr"/>
            <a:endParaRPr lang="pl-PL" sz="2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F:\Foto poukładane\Konferencje\Konferencja 2009\konferencja polonistów 11-2009\PB0900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2104434"/>
            <a:ext cx="4032448" cy="30243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F:\Foto poukładane\Konferencje\Konferencja 2009\konferencja polonistów 11-2009\PB0900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04434"/>
            <a:ext cx="4012998" cy="300974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37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79512" y="2285827"/>
            <a:ext cx="806469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pl-PL" sz="28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ramach projektu systemowego MEN –„Wdrażanie podstawy programowej wychowania przedszkolnego oraz kształcenia ogólnego w poszczególnych typach szkół</a:t>
            </a:r>
            <a:r>
              <a:rPr lang="pl-PL" sz="28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” w zakresie: </a:t>
            </a:r>
            <a:endParaRPr lang="pl-PL" sz="3200" b="1" i="1" dirty="0">
              <a:solidFill>
                <a:srgbClr val="51A0D4"/>
              </a:solidFill>
            </a:endParaRPr>
          </a:p>
        </p:txBody>
      </p:sp>
      <p:sp>
        <p:nvSpPr>
          <p:cNvPr id="5" name="Prostokąt 54"/>
          <p:cNvSpPr>
            <a:spLocks noChangeArrowheads="1"/>
          </p:cNvSpPr>
          <p:nvPr/>
        </p:nvSpPr>
        <p:spPr bwMode="auto">
          <a:xfrm>
            <a:off x="-108520" y="4532596"/>
            <a:ext cx="6481092" cy="195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28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Geografii</a:t>
            </a:r>
            <a:r>
              <a:rPr lang="pl-PL" sz="28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28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Edukacji </a:t>
            </a:r>
            <a:r>
              <a:rPr lang="pl-PL" sz="28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historycznej.</a:t>
            </a:r>
          </a:p>
          <a:p>
            <a:pPr marL="1257300" lvl="2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pl-PL" sz="28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Edukacji </a:t>
            </a:r>
            <a:r>
              <a:rPr lang="pl-PL" sz="28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Obywatelskiej.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359433" y="466058"/>
            <a:ext cx="77048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600" b="1" i="1" dirty="0">
                <a:latin typeface="Times New Roman" pitchFamily="18" charset="0"/>
                <a:cs typeface="Times New Roman" pitchFamily="18" charset="0"/>
              </a:rPr>
              <a:t>Eksperci przedmiotowi</a:t>
            </a:r>
          </a:p>
          <a:p>
            <a:endParaRPr lang="pl-PL" sz="2800" b="1" i="1" dirty="0" smtClean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pl-PL" sz="28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Ekspert na liście MEN do spraw uczniów               o specjalnych potrzebach edukacyjnych.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1996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97769" y="620688"/>
            <a:ext cx="8748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0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Wojewódzka konferencja dla nauczycieli języka polskiego z 23 lutego 2011 r.,</a:t>
            </a:r>
          </a:p>
          <a:p>
            <a:pPr lvl="0" algn="ctr"/>
            <a:r>
              <a:rPr lang="pl-PL" sz="20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prowadzący: </a:t>
            </a:r>
            <a:r>
              <a:rPr lang="pl-PL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dr Marta </a:t>
            </a:r>
            <a:r>
              <a:rPr lang="pl-PL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Rusek </a:t>
            </a:r>
            <a:r>
              <a:rPr lang="pl-PL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(Uniwersytet Jagielloński)</a:t>
            </a:r>
            <a:endParaRPr lang="pl-PL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F:\Foto poukładane\Konferencje\Konferencja 2011\Konferncja polonistów 2011\_DSC44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821" y="2255727"/>
            <a:ext cx="4219643" cy="283405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F:\Foto poukładane\Konferencje\Konferencja 2011\Konferncja polonistów 2011\_DSC44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912705"/>
            <a:ext cx="3820870" cy="25406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F:\Foto poukładane\Konferencje\Konferencja 2011\Konferncja polonistów 2011\_DSC44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820870" cy="25406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34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323528" y="620688"/>
            <a:ext cx="85143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0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Wojewódzka konferencja "Rola wartości w edukacji szkolnej" z 20 maja 2011 r. - prowadzenie </a:t>
            </a:r>
            <a:r>
              <a:rPr lang="pl-PL" sz="20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Shelagh</a:t>
            </a:r>
            <a:r>
              <a:rPr lang="pl-PL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Moore, Dorota Kamińska, </a:t>
            </a:r>
            <a:r>
              <a:rPr lang="pl-PL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dr Karol Bidziński </a:t>
            </a:r>
            <a:r>
              <a:rPr lang="pl-PL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(Uniwersytet Humanistyczno-Przyrodniczy im. Jana Kochanowskiego w Kielcach)</a:t>
            </a:r>
            <a:endParaRPr lang="pl-PL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5" name="Picture 5" descr="F:\Foto poukładane\2\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2736304" cy="364840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7" descr="F:\Foto poukładane\2\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3861048"/>
            <a:ext cx="3456384" cy="259278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F:\Foto poukładane\2\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1851566"/>
            <a:ext cx="3446730" cy="258554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89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179512" y="692696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Wojewódzka konferencja dla nauczycieli języka polskiego z 17 października 2011 r</a:t>
            </a:r>
            <a:r>
              <a:rPr lang="pl-PL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., prowadzący</a:t>
            </a:r>
            <a:r>
              <a:rPr lang="pl-PL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prof. dr hab. Sławomir Jacek Żurek </a:t>
            </a:r>
            <a:r>
              <a:rPr lang="pl-PL" sz="16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(Katolicki Uniwersytet Lubelski)</a:t>
            </a:r>
            <a:endParaRPr lang="pl-PL" sz="1600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F:\Foto poukładane\ima3ges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749" y="3645024"/>
            <a:ext cx="3598768" cy="26995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5" name="Picture 3" descr="F:\Foto poukładane\ima3ges\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84" y="2132856"/>
            <a:ext cx="2678956" cy="35709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F:\Foto poukładane\ima3ges\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789" y="1778136"/>
            <a:ext cx="3550459" cy="266356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56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179512" y="620688"/>
            <a:ext cx="87129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0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Wojewódzka konferencja dla nauczycieli przyrody i biologii z 23 kwietnia 2012 r</a:t>
            </a:r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., prowadzący</a:t>
            </a:r>
            <a:r>
              <a:rPr lang="pl-PL" sz="20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pl-PL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prof. dr hab. Adam </a:t>
            </a:r>
            <a:r>
              <a:rPr lang="pl-PL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Jaworski </a:t>
            </a:r>
            <a:r>
              <a:rPr lang="pl-PL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(Uniwersytet Łódzki)</a:t>
            </a:r>
            <a:endParaRPr lang="pl-PL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F:\Foto poukładane\Konferencje\Konferencja 2012\_DSC75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6792"/>
            <a:ext cx="3528392" cy="23461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8" name="Picture 4" descr="F:\Foto poukładane\Konferencje\Konferencja 2012\_DSC75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031460"/>
            <a:ext cx="3528392" cy="23461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30018"/>
            <a:ext cx="2872135" cy="43458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51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179512" y="620688"/>
            <a:ext cx="87129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0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Konferencja dla dyrektorów szkół i placówek oświatowych </a:t>
            </a:r>
            <a:endParaRPr lang="pl-PL" sz="2000" b="1" i="1" dirty="0" smtClean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z </a:t>
            </a:r>
            <a:r>
              <a:rPr lang="pl-PL" sz="20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4 października 2013 r.,</a:t>
            </a:r>
          </a:p>
          <a:p>
            <a:pPr lvl="0" algn="ctr"/>
            <a:r>
              <a:rPr lang="pl-PL" sz="20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- prowadzący: </a:t>
            </a:r>
            <a:r>
              <a:rPr lang="pl-PL" sz="2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Jacek Rudnik </a:t>
            </a:r>
            <a:r>
              <a:rPr lang="pl-PL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(ekspert i konsultant Ministerstwa Edukacji </a:t>
            </a:r>
            <a:r>
              <a:rPr lang="pl-PL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Narodowej)</a:t>
            </a:r>
            <a:endParaRPr lang="pl-PL" sz="1600" b="1" i="1" dirty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00671"/>
            <a:ext cx="3149548" cy="47272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675" y="4183452"/>
            <a:ext cx="3368849" cy="22444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00671"/>
            <a:ext cx="3350466" cy="22322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272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287525" y="332656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Konferencja Naukowa na temat rola nauczyciela w odkrywaniu potencjału ucznia z niepełnosprawnością – ku edukacji włączającej”.</a:t>
            </a:r>
          </a:p>
          <a:p>
            <a:pPr lvl="0" algn="ctr"/>
            <a:r>
              <a:rPr lang="pl-PL" sz="20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 18 listopada 2015 r.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60313"/>
            <a:ext cx="7236296" cy="511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5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79512" y="43219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Konferencja Wojewódzka pod patronatem Starosty Buskiego - ”Szkoła wolna od dopalaczy” z 25 listopada 2015 r.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84071"/>
            <a:ext cx="7470576" cy="528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66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79004" y="355953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Seminarium na temat: „Praktyka mediacji”</a:t>
            </a:r>
          </a:p>
          <a:p>
            <a:pPr lvl="0" algn="ctr"/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z 16 marca 2016 r.</a:t>
            </a:r>
          </a:p>
          <a:p>
            <a:pPr lvl="0"/>
            <a:r>
              <a:rPr lang="pl-PL" sz="20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-prowadzący: </a:t>
            </a:r>
            <a:r>
              <a:rPr lang="pl-PL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Jerzy Śliwa </a:t>
            </a:r>
            <a:r>
              <a:rPr lang="pl-PL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– Prezes Stowarzyszenia Mediatorów Polskich</a:t>
            </a:r>
            <a:endParaRPr lang="pl-PL" sz="2000" b="1" i="1" dirty="0" smtClean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7855"/>
            <a:ext cx="4035706" cy="2268067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1" y="1447855"/>
            <a:ext cx="4030152" cy="226494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789040"/>
            <a:ext cx="4669123" cy="26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66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79004" y="401975"/>
            <a:ext cx="856895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Konferencja polonistyczna na temat: „Od obrazu do tekstu – kreowanie emocji</a:t>
            </a:r>
          </a:p>
          <a:p>
            <a:pPr lvl="0" algn="ctr"/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 i intelektualizacja odbioru”</a:t>
            </a:r>
          </a:p>
          <a:p>
            <a:pPr lvl="0" algn="ctr"/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z 20 kwietnia 2016 r.</a:t>
            </a:r>
          </a:p>
          <a:p>
            <a:pPr lvl="0" algn="ctr"/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pl-PL" sz="20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prowadzący: </a:t>
            </a:r>
            <a:r>
              <a:rPr lang="pl-PL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Jolanta Żmuda </a:t>
            </a:r>
            <a:r>
              <a:rPr lang="pl-PL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– specjalista ds. żywienia i dietetyki, prelegentka                     Uniwersytetu </a:t>
            </a:r>
            <a:r>
              <a:rPr lang="pl-PL" b="1" i="1" dirty="0" err="1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Jagielońskiego</a:t>
            </a:r>
            <a:r>
              <a:rPr lang="pl-PL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w Kielcach</a:t>
            </a:r>
            <a:endParaRPr lang="pl-PL" sz="2000" b="1" i="1" dirty="0" smtClean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83" y="2148344"/>
            <a:ext cx="4072150" cy="2288549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475" y="2148344"/>
            <a:ext cx="4072151" cy="2288549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460058"/>
            <a:ext cx="3618430" cy="203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8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79004" y="401975"/>
            <a:ext cx="856895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Konferencja polonistyczna na temat: „Od obrazu do tekstu – kreowanie emocji</a:t>
            </a:r>
          </a:p>
          <a:p>
            <a:pPr lvl="0" algn="ctr"/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 i intelektualizacja </a:t>
            </a:r>
            <a:r>
              <a:rPr lang="pl-PL" sz="2000" b="1" i="1" dirty="0" err="1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odbioru"z</a:t>
            </a:r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20 kwietnia 2016 r.</a:t>
            </a:r>
          </a:p>
          <a:p>
            <a:pPr lvl="0" algn="ctr"/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pl-PL" sz="20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prowadzący: </a:t>
            </a:r>
            <a:r>
              <a:rPr lang="pl-PL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Jolanta Żmuda </a:t>
            </a:r>
            <a:r>
              <a:rPr lang="pl-PL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– specjalista ds. żywienia i dietetyki, prelegentka                     Uniwersytetu Jana Kochanowskiego w Kielcach</a:t>
            </a:r>
            <a:endParaRPr lang="pl-PL" sz="2000" b="1" i="1" dirty="0" smtClean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44879"/>
            <a:ext cx="3695391" cy="207681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144879"/>
            <a:ext cx="3695392" cy="207681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280745"/>
            <a:ext cx="3905672" cy="2194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8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814772" y="2855838"/>
            <a:ext cx="5466305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165100">
              <a:bevelT w="57150" h="25400"/>
              <a:bevelB w="69850" h="889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DBAMY O WYSOKĄ JAKOŚĆ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EDUKACYJNĄ OŚRODKA…</a:t>
            </a:r>
            <a:endParaRPr lang="pl-PL" sz="3200" b="1" i="1" dirty="0">
              <a:gradFill>
                <a:gsLst>
                  <a:gs pos="0">
                    <a:srgbClr val="643A37"/>
                  </a:gs>
                  <a:gs pos="100000">
                    <a:srgbClr val="9A9B6A"/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chemeClr val="tx1">
                    <a:alpha val="5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46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-612576" y="404664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Konferencja  „</a:t>
            </a:r>
            <a:r>
              <a:rPr lang="pl-PL" sz="2000" b="1" i="1" dirty="0" err="1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Neurokolor</a:t>
            </a:r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 w edukacji” z 12 czerwca 2017 r.</a:t>
            </a:r>
          </a:p>
          <a:p>
            <a:pPr lvl="0" algn="ctr"/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pl-PL" sz="20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prowadzący: </a:t>
            </a:r>
            <a:r>
              <a:rPr lang="pl-PL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Eliza Mazur</a:t>
            </a:r>
            <a:endParaRPr lang="pl-PL" sz="2000" b="1" i="1" dirty="0" smtClean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3560817" cy="199999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410448"/>
            <a:ext cx="6096000" cy="342392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268760"/>
            <a:ext cx="3560817" cy="199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8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79512" y="332656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 „Statuty szkół i przedszkoli – nowe czy znowelizowane” z 2 października 2017 r.</a:t>
            </a:r>
          </a:p>
          <a:p>
            <a:pPr lvl="0" algn="ctr"/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pl-PL" sz="20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prowadzący: </a:t>
            </a:r>
            <a:r>
              <a:rPr lang="pl-PL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pl-PL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eszek Zaleśny</a:t>
            </a:r>
            <a:endParaRPr lang="pl-PL" sz="2000" b="1" i="1" dirty="0" smtClean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44" y="1264858"/>
            <a:ext cx="4315744" cy="2425448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880" y="1343430"/>
            <a:ext cx="4315744" cy="2425448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861048"/>
            <a:ext cx="5148064" cy="289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0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79004" y="0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„Podatek Vat w JST i jednostkach podległych ”</a:t>
            </a:r>
          </a:p>
          <a:p>
            <a:pPr lvl="0" algn="ctr"/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z 15-16 stycznia 2018 r.</a:t>
            </a:r>
          </a:p>
          <a:p>
            <a:pPr lvl="0" algn="ctr"/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pl-PL" sz="20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prowadzący: </a:t>
            </a:r>
            <a:r>
              <a:rPr lang="pl-PL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Ewa Gogolińska</a:t>
            </a:r>
            <a:endParaRPr lang="pl-PL" sz="2000" b="1" i="1" dirty="0" smtClean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" y="1015663"/>
            <a:ext cx="4533040" cy="2547569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818" y="1016134"/>
            <a:ext cx="4473686" cy="255300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3717032"/>
            <a:ext cx="5508104" cy="309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5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79512" y="116632"/>
            <a:ext cx="85689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 „Zmiany w statusie nauczyciela w roku 2018” z 5 marca 2018 r.</a:t>
            </a:r>
          </a:p>
          <a:p>
            <a:pPr lvl="0" algn="ctr"/>
            <a:r>
              <a:rPr lang="pl-PL" sz="20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pl-PL" sz="20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prowadzący: </a:t>
            </a:r>
            <a:r>
              <a:rPr lang="pl-PL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Leszek Zaleśny</a:t>
            </a:r>
            <a:endParaRPr lang="pl-PL" sz="2000" b="1" i="1" dirty="0" smtClean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499" y="3933056"/>
            <a:ext cx="4187616" cy="2353440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93100"/>
            <a:ext cx="5040560" cy="2832794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93" y="3940494"/>
            <a:ext cx="4174380" cy="234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0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691680" y="548680"/>
            <a:ext cx="57423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Warsztaty </a:t>
            </a:r>
            <a:r>
              <a:rPr lang="pl-PL" sz="28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artystyczne</a:t>
            </a:r>
            <a:endParaRPr lang="pl-PL" sz="2800" b="1" i="1" dirty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8" name="Picture 2" descr="http://podidnbusko.pl/uploads/images/galeria/warsztaty_artystyczne/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11" y="3888998"/>
            <a:ext cx="3402957" cy="25522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0" name="Picture 4" descr="http://podidnbusko.pl/uploads/images/galeria/warsztaty_artystyczne/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30" y="1356536"/>
            <a:ext cx="3243338" cy="24325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http://podidnbusko.pl/uploads/images/galeria/warsztaty_artystyczne/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56535"/>
            <a:ext cx="3436650" cy="24325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47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7544" y="448216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Projekt „Kompetentny nauczyciel wyzwaniem XXI wieku”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Warsztaty plastyczne</a:t>
            </a:r>
            <a:endParaRPr lang="pl-PL" sz="2800" b="1" i="1" dirty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643" y="1432904"/>
            <a:ext cx="3121152" cy="46512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216" y="1432904"/>
            <a:ext cx="3121152" cy="46603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067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67544" y="448216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Projekt „Kompetentny nauczyciel wyzwaniem XXI wieku”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Warsztaty plastyczne</a:t>
            </a:r>
            <a:endParaRPr lang="pl-PL" sz="2800" b="1" i="1" dirty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265" y="3921274"/>
            <a:ext cx="4467191" cy="2510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9833">
            <a:off x="511372" y="1359272"/>
            <a:ext cx="3369125" cy="50964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127">
            <a:off x="4641406" y="1423810"/>
            <a:ext cx="3386978" cy="2357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771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691680" y="620688"/>
            <a:ext cx="57423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Warsztaty </a:t>
            </a:r>
            <a:r>
              <a:rPr lang="pl-PL" sz="28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artystyczne</a:t>
            </a:r>
            <a:endParaRPr lang="pl-PL" sz="2800" b="1" i="1" dirty="0">
              <a:solidFill>
                <a:srgbClr val="643A3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F:\Foto poukładane\Kursy kwalifikacyjne\Sztuka\Ssztuka 2008-2009\DSCF02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125" y="1496576"/>
            <a:ext cx="3090153" cy="23176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Foto poukładane\Kursy kwalifikacyjne\Sztuka\Ssztuka 2008-2009\IMG_08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09935"/>
            <a:ext cx="3456384" cy="23042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Foto poukładane\Kursy kwalifikacyjne\Sztuka\2010\IMG_74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869" y="3933056"/>
            <a:ext cx="3821196" cy="230425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05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784516" y="502801"/>
            <a:ext cx="7755265" cy="184665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165100">
              <a:bevelT w="57150" h="25400"/>
              <a:bevelB w="69850" h="889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DZIĘKUJEMY ZA UWAGĘ,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1400" b="1" i="1" dirty="0" smtClean="0">
              <a:gradFill>
                <a:gsLst>
                  <a:gs pos="0">
                    <a:srgbClr val="643A37"/>
                  </a:gs>
                  <a:gs pos="100000">
                    <a:srgbClr val="9A9B6A"/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chemeClr val="tx1">
                    <a:alpha val="5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SERDECZNIE ZAPRASZAMY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DO SKORZYSTANIA Z NASZEJ OFERTY!</a:t>
            </a:r>
            <a:endParaRPr lang="pl-PL" sz="3200" b="1" i="1" dirty="0">
              <a:gradFill>
                <a:gsLst>
                  <a:gs pos="0">
                    <a:srgbClr val="643A37"/>
                  </a:gs>
                  <a:gs pos="100000">
                    <a:srgbClr val="9A9B6A"/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chemeClr val="tx1">
                    <a:alpha val="5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538713" y="2564904"/>
            <a:ext cx="2255746" cy="36009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ADRES: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i="1" dirty="0" err="1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PODiDN</a:t>
            </a:r>
            <a:endParaRPr lang="pl-PL" sz="2000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Busko-Zdrój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al. Mickiewicza 21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28-100 </a:t>
            </a:r>
            <a:r>
              <a:rPr lang="pl-PL" sz="2000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Busko-Zdrój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28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TEL.</a:t>
            </a:r>
            <a:endParaRPr lang="pl-PL" sz="2800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(41</a:t>
            </a:r>
            <a:r>
              <a:rPr lang="pl-PL" sz="24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) 378 18 56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FAX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4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(41) 378 54 04</a:t>
            </a:r>
            <a:endParaRPr lang="pl-PL" sz="2400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4662139" y="2564904"/>
            <a:ext cx="3150221" cy="30469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WWW: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000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www.podidnbusko.pl</a:t>
            </a:r>
          </a:p>
          <a:p>
            <a:pPr>
              <a:defRPr/>
            </a:pPr>
            <a:endParaRPr lang="pl-PL" sz="2000" i="1" dirty="0" smtClean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2800" b="1" i="1" dirty="0" smtClean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pl-PL" sz="2800" b="1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pl-PL" sz="28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E-MAIL:</a:t>
            </a:r>
          </a:p>
          <a:p>
            <a:pPr>
              <a:defRPr/>
            </a:pPr>
            <a:r>
              <a:rPr lang="pl-PL" sz="2000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podidn@busko.internetdsl.pl</a:t>
            </a:r>
            <a:endParaRPr lang="pl-PL" sz="2000" i="1" dirty="0">
              <a:solidFill>
                <a:srgbClr val="36201E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l-PL" sz="2000" i="1" dirty="0">
              <a:solidFill>
                <a:srgbClr val="36201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069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3006570" y="692696"/>
            <a:ext cx="3082703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165100">
              <a:bevelT w="57150" h="25400"/>
              <a:bevelB w="69850" h="889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3200" b="1" i="1" dirty="0" smtClean="0">
                <a:gradFill>
                  <a:gsLst>
                    <a:gs pos="0">
                      <a:srgbClr val="643A37"/>
                    </a:gs>
                    <a:gs pos="100000">
                      <a:srgbClr val="9A9B6A"/>
                    </a:gs>
                  </a:gsLst>
                  <a:lin ang="5400000" scaled="0"/>
                </a:gradFill>
                <a:effectLst>
                  <a:outerShdw blurRad="50800" dist="50800" dir="5400000" algn="ctr" rotWithShape="0">
                    <a:schemeClr val="tx1">
                      <a:alpha val="55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AKREDYTACJA</a:t>
            </a:r>
            <a:endParaRPr lang="pl-PL" sz="3200" b="1" i="1" dirty="0">
              <a:gradFill>
                <a:gsLst>
                  <a:gs pos="0">
                    <a:srgbClr val="643A37"/>
                  </a:gs>
                  <a:gs pos="100000">
                    <a:srgbClr val="9A9B6A"/>
                  </a:gs>
                </a:gsLst>
                <a:lin ang="5400000" scaled="0"/>
              </a:gradFill>
              <a:effectLst>
                <a:outerShdw blurRad="50800" dist="50800" dir="5400000" algn="ctr" rotWithShape="0">
                  <a:schemeClr val="tx1">
                    <a:alpha val="55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49213" y="2204864"/>
            <a:ext cx="9051925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Dnia 15.06.2010 </a:t>
            </a:r>
            <a:r>
              <a:rPr lang="pl-PL" sz="28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 r</a:t>
            </a:r>
            <a:r>
              <a:rPr lang="pl-PL" sz="28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. decyzją Świętokrzyskiego </a:t>
            </a:r>
            <a:r>
              <a:rPr lang="pl-PL" sz="28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Kuratora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Oświaty </a:t>
            </a:r>
            <a:r>
              <a:rPr lang="pl-PL" sz="28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w Kielcach, </a:t>
            </a:r>
            <a:r>
              <a:rPr lang="pl-PL" sz="28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Powiatowy </a:t>
            </a:r>
            <a:r>
              <a:rPr lang="pl-PL" sz="28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Ośrodek </a:t>
            </a:r>
            <a:r>
              <a:rPr lang="pl-PL" sz="28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Doradztwa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i Doskonalenia </a:t>
            </a:r>
            <a:r>
              <a:rPr lang="pl-PL" sz="28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Nauczycieli w </a:t>
            </a:r>
            <a:r>
              <a:rPr lang="pl-PL" sz="2800" b="1" i="1" dirty="0" err="1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Busku-Zdroju</a:t>
            </a:r>
            <a:r>
              <a:rPr lang="pl-PL" sz="2800" b="1" i="1" dirty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2800" b="1" i="1" dirty="0" smtClean="0">
                <a:solidFill>
                  <a:srgbClr val="643A37"/>
                </a:solidFill>
                <a:latin typeface="Times New Roman" pitchFamily="18" charset="0"/>
                <a:cs typeface="Times New Roman" pitchFamily="18" charset="0"/>
              </a:rPr>
              <a:t>uzyskał 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2800" b="1" i="1" dirty="0" smtClean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akredytację </a:t>
            </a:r>
            <a:r>
              <a:rPr lang="pl-PL" sz="2800" b="1" i="1" dirty="0">
                <a:solidFill>
                  <a:srgbClr val="36201E"/>
                </a:solidFill>
                <a:latin typeface="Times New Roman" pitchFamily="18" charset="0"/>
                <a:cs typeface="Times New Roman" pitchFamily="18" charset="0"/>
              </a:rPr>
              <a:t>numer KO II-42350/1/2010.</a:t>
            </a:r>
          </a:p>
        </p:txBody>
      </p:sp>
    </p:spTree>
    <p:extLst>
      <p:ext uri="{BB962C8B-B14F-4D97-AF65-F5344CB8AC3E}">
        <p14:creationId xmlns:p14="http://schemas.microsoft.com/office/powerpoint/2010/main" val="466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zkło dymn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4101</TotalTime>
  <Words>1362</Words>
  <Application>Microsoft Office PowerPoint</Application>
  <PresentationFormat>Pokaz na ekranie (4:3)</PresentationFormat>
  <Paragraphs>256</Paragraphs>
  <Slides>88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88</vt:i4>
      </vt:variant>
    </vt:vector>
  </HeadingPairs>
  <TitlesOfParts>
    <vt:vector size="95" baseType="lpstr">
      <vt:lpstr>Arial</vt:lpstr>
      <vt:lpstr>Calibri</vt:lpstr>
      <vt:lpstr>Times New Roman</vt:lpstr>
      <vt:lpstr>Trebuchet MS</vt:lpstr>
      <vt:lpstr>Wingdings</vt:lpstr>
      <vt:lpstr>Wingdings 3</vt:lpstr>
      <vt:lpstr>Faseta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Lidia</dc:creator>
  <cp:lastModifiedBy>Informatyk</cp:lastModifiedBy>
  <cp:revision>258</cp:revision>
  <cp:lastPrinted>2014-03-14T12:33:24Z</cp:lastPrinted>
  <dcterms:created xsi:type="dcterms:W3CDTF">2012-09-25T05:41:37Z</dcterms:created>
  <dcterms:modified xsi:type="dcterms:W3CDTF">2018-11-22T09:02:43Z</dcterms:modified>
</cp:coreProperties>
</file>